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  <p:sldMasterId id="2147483674" r:id="rId3"/>
  </p:sldMasterIdLst>
  <p:notesMasterIdLst>
    <p:notesMasterId r:id="rId78"/>
  </p:notesMasterIdLst>
  <p:sldIdLst>
    <p:sldId id="256" r:id="rId4"/>
    <p:sldId id="284" r:id="rId5"/>
    <p:sldId id="1114" r:id="rId6"/>
    <p:sldId id="294" r:id="rId7"/>
    <p:sldId id="1126" r:id="rId8"/>
    <p:sldId id="263" r:id="rId9"/>
    <p:sldId id="264" r:id="rId10"/>
    <p:sldId id="288" r:id="rId11"/>
    <p:sldId id="289" r:id="rId12"/>
    <p:sldId id="258" r:id="rId13"/>
    <p:sldId id="277" r:id="rId14"/>
    <p:sldId id="278" r:id="rId15"/>
    <p:sldId id="276" r:id="rId16"/>
    <p:sldId id="262" r:id="rId17"/>
    <p:sldId id="271" r:id="rId18"/>
    <p:sldId id="272" r:id="rId19"/>
    <p:sldId id="1982" r:id="rId20"/>
    <p:sldId id="266" r:id="rId21"/>
    <p:sldId id="267" r:id="rId22"/>
    <p:sldId id="269" r:id="rId23"/>
    <p:sldId id="270" r:id="rId24"/>
    <p:sldId id="1946" r:id="rId25"/>
    <p:sldId id="1947" r:id="rId26"/>
    <p:sldId id="291" r:id="rId27"/>
    <p:sldId id="1129" r:id="rId28"/>
    <p:sldId id="1941" r:id="rId29"/>
    <p:sldId id="1942" r:id="rId30"/>
    <p:sldId id="1128" r:id="rId31"/>
    <p:sldId id="1119" r:id="rId32"/>
    <p:sldId id="1118" r:id="rId33"/>
    <p:sldId id="287" r:id="rId34"/>
    <p:sldId id="285" r:id="rId35"/>
    <p:sldId id="1124" r:id="rId36"/>
    <p:sldId id="1991" r:id="rId37"/>
    <p:sldId id="1996" r:id="rId38"/>
    <p:sldId id="1994" r:id="rId39"/>
    <p:sldId id="1981" r:id="rId40"/>
    <p:sldId id="1990" r:id="rId41"/>
    <p:sldId id="1995" r:id="rId42"/>
    <p:sldId id="1944" r:id="rId43"/>
    <p:sldId id="1945" r:id="rId44"/>
    <p:sldId id="1997" r:id="rId45"/>
    <p:sldId id="1992" r:id="rId46"/>
    <p:sldId id="1993" r:id="rId47"/>
    <p:sldId id="1998" r:id="rId48"/>
    <p:sldId id="1999" r:id="rId49"/>
    <p:sldId id="2000" r:id="rId50"/>
    <p:sldId id="1123" r:id="rId51"/>
    <p:sldId id="1122" r:id="rId52"/>
    <p:sldId id="293" r:id="rId53"/>
    <p:sldId id="1984" r:id="rId54"/>
    <p:sldId id="1113" r:id="rId55"/>
    <p:sldId id="1985" r:id="rId56"/>
    <p:sldId id="1987" r:id="rId57"/>
    <p:sldId id="1980" r:id="rId58"/>
    <p:sldId id="292" r:id="rId59"/>
    <p:sldId id="1943" r:id="rId60"/>
    <p:sldId id="1028" r:id="rId61"/>
    <p:sldId id="1111" r:id="rId62"/>
    <p:sldId id="1047" r:id="rId63"/>
    <p:sldId id="1938" r:id="rId64"/>
    <p:sldId id="1939" r:id="rId65"/>
    <p:sldId id="1050" r:id="rId66"/>
    <p:sldId id="1952" r:id="rId67"/>
    <p:sldId id="1977" r:id="rId68"/>
    <p:sldId id="1953" r:id="rId69"/>
    <p:sldId id="1978" r:id="rId70"/>
    <p:sldId id="1954" r:id="rId71"/>
    <p:sldId id="1979" r:id="rId72"/>
    <p:sldId id="1968" r:id="rId73"/>
    <p:sldId id="1204" r:id="rId74"/>
    <p:sldId id="1951" r:id="rId75"/>
    <p:sldId id="1192" r:id="rId76"/>
    <p:sldId id="1106" r:id="rId7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22" d="100"/>
          <a:sy n="122" d="100"/>
        </p:scale>
        <p:origin x="114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76" Type="http://schemas.openxmlformats.org/officeDocument/2006/relationships/slide" Target="slides/slide73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slide" Target="slides/slide63.xml"/><Relationship Id="rId74" Type="http://schemas.openxmlformats.org/officeDocument/2006/relationships/slide" Target="slides/slide71.xml"/><Relationship Id="rId79" Type="http://schemas.openxmlformats.org/officeDocument/2006/relationships/presProps" Target="presProps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82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notesMaster" Target="notesMasters/notesMaster1.xml"/><Relationship Id="rId81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77" Type="http://schemas.openxmlformats.org/officeDocument/2006/relationships/slide" Target="slides/slide74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80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21704F-4079-4BC7-81B8-B875D4C7DE98}" type="datetimeFigureOut">
              <a:rPr lang="en-GB" smtClean="0"/>
              <a:t>22/06/2021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37605B-9241-4396-8D59-588185A0E9E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72452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</p:spTree>
    <p:extLst>
      <p:ext uri="{BB962C8B-B14F-4D97-AF65-F5344CB8AC3E}">
        <p14:creationId xmlns:p14="http://schemas.microsoft.com/office/powerpoint/2010/main" val="19270783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4817D6-BBD0-49E0-92A9-B0736E0F6B9D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524003" y="1122361"/>
            <a:ext cx="9144000" cy="2387598"/>
          </a:xfrm>
        </p:spPr>
        <p:txBody>
          <a:bodyPr anchor="b" anchorCtr="1"/>
          <a:lstStyle>
            <a:lvl1pPr algn="ctr">
              <a:defRPr sz="6000"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A9DD6E-3715-4157-8B7F-45D223E15BE5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524003" y="3602041"/>
            <a:ext cx="9144000" cy="1655758"/>
          </a:xfrm>
        </p:spPr>
        <p:txBody>
          <a:bodyPr anchorCtr="1"/>
          <a:lstStyle>
            <a:lvl1pPr marL="0" indent="0" algn="ctr">
              <a:buNone/>
              <a:defRPr sz="2400"/>
            </a:lvl1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E647D0-F8A4-426E-B92A-43167642C261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CE34A71-4629-45FE-BB3F-437AD1E63877}" type="datetime1">
              <a:rPr lang="en-GB"/>
              <a:pPr lvl="0"/>
              <a:t>22/06/2021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B4B1BE-5437-4A45-9BC6-0F506C155440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0BCE92-43F0-476F-A709-CE39D9E9D9B9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13BD61E-C655-480B-90B5-99E9837C439B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6625580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157AC-2293-4AEA-9806-DAC35EAC0887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C6B09A-7C74-4CF1-8AFE-A8E84981FE9B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D65BE4-5F27-448F-BD42-CD54F2C9E318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8EB3164-3EA6-4594-9710-3BA5E4A6A157}" type="datetime1">
              <a:rPr lang="en-GB"/>
              <a:pPr lvl="0"/>
              <a:t>22/06/2021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A58B8F-4D6C-45B1-8784-A9908824F364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1F2A30-34BE-4682-8088-26149E34994B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A76C046-4DC9-4880-9172-D5827223BCCF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3392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2D37700-20F8-4EAE-9E30-F4A2AEBB9A7C}"/>
              </a:ext>
            </a:extLst>
          </p:cNvPr>
          <p:cNvSpPr txBox="1">
            <a:spLocks noGrp="1"/>
          </p:cNvSpPr>
          <p:nvPr>
            <p:ph type="title" orient="vert"/>
          </p:nvPr>
        </p:nvSpPr>
        <p:spPr>
          <a:xfrm>
            <a:off x="8724903" y="365129"/>
            <a:ext cx="2628899" cy="5811834"/>
          </a:xfrm>
        </p:spPr>
        <p:txBody>
          <a:bodyPr vert="eaVert"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08C7B82-FB32-40B9-9D5E-1E02989CD6F3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>
          <a:xfrm>
            <a:off x="838203" y="365129"/>
            <a:ext cx="7734296" cy="5811834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26A8DE-25D9-4E85-B678-75F8A803EBD1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4D5E673-EFEB-415E-AED7-68D0ADF2AFE1}" type="datetime1">
              <a:rPr lang="en-GB"/>
              <a:pPr lvl="0"/>
              <a:t>22/06/2021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C9F76C-EB80-4CEE-9EEA-442F6CDC87C8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280CDD-4A73-4281-8B8C-C85EDAF72ACA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3F539A6-51AB-4A6B-9C31-26FADA0CAEC1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48977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CDC81B-07D8-41BD-82A9-DD7DA6F826E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19251" y="228600"/>
            <a:ext cx="11151912" cy="62324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29B37682-D62A-4B12-A013-547A4297F45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19251" y="1447806"/>
            <a:ext cx="11151912" cy="2031321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62852189"/>
      </p:ext>
    </p:extLst>
  </p:cSld>
  <p:clrMapOvr>
    <a:masterClrMapping/>
  </p:clrMapOvr>
  <p:transition>
    <p:fade/>
  </p:transition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41" y="2327383"/>
            <a:ext cx="11176000" cy="623248"/>
          </a:xfrm>
        </p:spPr>
        <p:txBody>
          <a:bodyPr/>
          <a:lstStyle>
            <a:lvl1pPr algn="ctr">
              <a:defRPr>
                <a:latin typeface="Candara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02372659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3FCC9-6DD1-4108-9110-CD6BD744A3AE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970224" y="1447815"/>
            <a:ext cx="10245221" cy="1523500"/>
          </a:xfrm>
        </p:spPr>
        <p:txBody>
          <a:bodyPr anchor="ctr">
            <a:noAutofit/>
          </a:bodyPr>
          <a:lstStyle>
            <a:lvl1pPr>
              <a:defRPr sz="490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3ED7A0-9465-47A1-A6F2-25604B10CB33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970214" y="3874834"/>
            <a:ext cx="10245221" cy="463253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900"/>
            </a:lvl1pPr>
          </a:lstStyle>
          <a:p>
            <a:pPr lvl="0"/>
            <a:r>
              <a:rPr lang="en-US"/>
              <a:t>Click to edit Master subtitle style</a:t>
            </a:r>
          </a:p>
        </p:txBody>
      </p:sp>
      <p:pic>
        <p:nvPicPr>
          <p:cNvPr id="4" name="Picture 2" descr="\\server3\Restrict\FTP_Root\Clients\White_Whale\7-20683_TechEd_Europe_Template\TechEd_Europe_Keynote_Template\SFP_Art\PNG\TechEd_Europe_2010_Logo.png">
            <a:extLst>
              <a:ext uri="{FF2B5EF4-FFF2-40B4-BE49-F238E27FC236}">
                <a16:creationId xmlns:a16="http://schemas.microsoft.com/office/drawing/2014/main" id="{FD6EBDBD-E048-44D3-9B8F-56AD6AABB21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9812673" y="298935"/>
            <a:ext cx="2005361" cy="940771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2119062316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Demo, Video etc. &quot;special&quot; sl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548D8-D27E-4F10-9009-CA87CC56B08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9115" y="1950826"/>
            <a:ext cx="10794089" cy="1523490"/>
          </a:xfrm>
        </p:spPr>
        <p:txBody>
          <a:bodyPr anchor="ctr">
            <a:noAutofit/>
          </a:bodyPr>
          <a:lstStyle>
            <a:lvl1pPr>
              <a:defRPr sz="4900" b="1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2713830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146EBA-F76D-4450-9157-16B3AF3EF081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417D47C3-034B-4953-9516-32D5666E0BD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80592742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DC3EE-7B83-4CB8-A308-B2C84A8E6418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30C930-8DA7-4208-AD9A-0513E91B2BB2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81148" y="1428768"/>
            <a:ext cx="11151912" cy="2031321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90019289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F0B70-740D-4153-BB15-95F0677BC0E5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9B5BD7-7B9A-456C-AC4F-2B47685C2672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19251" y="1447806"/>
            <a:ext cx="5487826" cy="1755867"/>
          </a:xfrm>
        </p:spPr>
        <p:txBody>
          <a:bodyPr/>
          <a:lstStyle>
            <a:lvl1pPr marL="346905" indent="-346905">
              <a:spcBef>
                <a:spcPts val="700"/>
              </a:spcBef>
              <a:buSzPts val="2609"/>
              <a:defRPr sz="2900"/>
            </a:lvl1pPr>
            <a:lvl2pPr marL="687061" indent="-332064">
              <a:spcBef>
                <a:spcPts val="600"/>
              </a:spcBef>
              <a:buSzPts val="2160"/>
              <a:defRPr sz="2400"/>
            </a:lvl2pPr>
            <a:lvl3pPr marL="973232" indent="-294263">
              <a:spcBef>
                <a:spcPts val="500"/>
              </a:spcBef>
              <a:buSzPts val="1800"/>
              <a:defRPr sz="2000"/>
            </a:lvl3pPr>
            <a:lvl4pPr marL="1252645" indent="-279413">
              <a:spcBef>
                <a:spcPts val="400"/>
              </a:spcBef>
              <a:buSzPts val="1620"/>
              <a:defRPr sz="1800"/>
            </a:lvl4pPr>
            <a:lvl5pPr marL="1546908" indent="-286161">
              <a:spcBef>
                <a:spcPts val="400"/>
              </a:spcBef>
              <a:buSzPts val="1620"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9C1D2-DB51-4B87-A6AA-855B20CDB8AA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6183337" y="1447806"/>
            <a:ext cx="5487826" cy="1755867"/>
          </a:xfrm>
        </p:spPr>
        <p:txBody>
          <a:bodyPr/>
          <a:lstStyle>
            <a:lvl1pPr marL="355006" indent="-355006">
              <a:spcBef>
                <a:spcPts val="700"/>
              </a:spcBef>
              <a:buSzPts val="2609"/>
              <a:defRPr sz="2900"/>
            </a:lvl1pPr>
            <a:lvl2pPr marL="687061" indent="-346905">
              <a:spcBef>
                <a:spcPts val="600"/>
              </a:spcBef>
              <a:buSzPts val="2160"/>
              <a:defRPr sz="2400"/>
            </a:lvl2pPr>
            <a:lvl3pPr marL="981324" indent="-309112">
              <a:spcBef>
                <a:spcPts val="500"/>
              </a:spcBef>
              <a:buSzPts val="1800"/>
              <a:defRPr sz="2000"/>
            </a:lvl3pPr>
            <a:lvl4pPr marL="1252645" indent="-271311">
              <a:spcBef>
                <a:spcPts val="400"/>
              </a:spcBef>
              <a:buSzPts val="1620"/>
              <a:defRPr sz="1800"/>
            </a:lvl4pPr>
            <a:lvl5pPr marL="1546908" indent="-279413">
              <a:spcBef>
                <a:spcPts val="400"/>
              </a:spcBef>
              <a:buSzPts val="1620"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88804610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490BBE-17CC-4220-8EDE-CEC5C76B749B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60A57C-5B5C-48ED-AA41-89E6FE63BCC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19251" y="1411559"/>
            <a:ext cx="5487826" cy="346246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5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8393E3-924F-4E6D-ABEA-1D4DFBE23DDB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508004" y="2133606"/>
            <a:ext cx="5486400" cy="1585048"/>
          </a:xfrm>
        </p:spPr>
        <p:txBody>
          <a:bodyPr/>
          <a:lstStyle>
            <a:lvl1pPr marL="287514" indent="-287514">
              <a:spcBef>
                <a:spcPts val="600"/>
              </a:spcBef>
              <a:buSzPts val="2160"/>
              <a:defRPr sz="2400"/>
            </a:lvl1pPr>
            <a:lvl2pPr marL="573676" indent="-271311">
              <a:spcBef>
                <a:spcPts val="500"/>
              </a:spcBef>
              <a:buSzPts val="1800"/>
              <a:defRPr sz="2000"/>
            </a:lvl2pPr>
            <a:lvl3pPr marL="830147" indent="-248369">
              <a:spcBef>
                <a:spcPts val="400"/>
              </a:spcBef>
              <a:buSzPts val="1620"/>
              <a:defRPr sz="1800"/>
            </a:lvl3pPr>
            <a:lvl4pPr marL="1071768" indent="-233519">
              <a:spcBef>
                <a:spcPts val="400"/>
              </a:spcBef>
              <a:buSzPts val="1620"/>
              <a:defRPr sz="1800"/>
            </a:lvl4pPr>
            <a:lvl5pPr marL="1305296" indent="-210577">
              <a:spcBef>
                <a:spcPts val="400"/>
              </a:spcBef>
              <a:buSzPts val="1620"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2ADAD0-4CC4-4292-AF4D-BC1DEC4D3930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6183337" y="1411559"/>
            <a:ext cx="5487826" cy="346246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5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F940C33-5078-492E-9267-4882491629BD}"/>
              </a:ext>
            </a:extLst>
          </p:cNvPr>
          <p:cNvSpPr txBox="1">
            <a:spLocks noGrp="1"/>
          </p:cNvSpPr>
          <p:nvPr>
            <p:ph idx="4"/>
          </p:nvPr>
        </p:nvSpPr>
        <p:spPr>
          <a:xfrm>
            <a:off x="6183337" y="2133615"/>
            <a:ext cx="5487826" cy="1585048"/>
          </a:xfrm>
        </p:spPr>
        <p:txBody>
          <a:bodyPr/>
          <a:lstStyle>
            <a:lvl1pPr marL="302364" indent="-302364">
              <a:spcBef>
                <a:spcPts val="600"/>
              </a:spcBef>
              <a:buSzPts val="2160"/>
              <a:defRPr sz="2400"/>
            </a:lvl1pPr>
            <a:lvl2pPr marL="581777" indent="-279413">
              <a:spcBef>
                <a:spcPts val="500"/>
              </a:spcBef>
              <a:buSzPts val="1800"/>
              <a:defRPr sz="2000"/>
            </a:lvl2pPr>
            <a:lvl3pPr marL="838248" indent="-249722">
              <a:spcBef>
                <a:spcPts val="400"/>
              </a:spcBef>
              <a:buSzPts val="1620"/>
              <a:defRPr sz="1800"/>
            </a:lvl3pPr>
            <a:lvl4pPr marL="1071768" indent="-241621">
              <a:spcBef>
                <a:spcPts val="400"/>
              </a:spcBef>
              <a:buSzPts val="1620"/>
              <a:defRPr sz="1800"/>
            </a:lvl4pPr>
            <a:lvl5pPr marL="1305296" indent="-225417">
              <a:spcBef>
                <a:spcPts val="400"/>
              </a:spcBef>
              <a:buSzPts val="1620"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01540343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9134A6-8A7A-4C3E-9B27-CCBC8082B414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CE4979-B089-4B00-B685-4C38FB1D8BD4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5807C3-2C55-4EB0-8C94-12B1F0D468DD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FD20BAC-6F95-4BF5-8E25-A470E24AA7C5}" type="datetime1">
              <a:rPr lang="en-GB"/>
              <a:pPr lvl="0"/>
              <a:t>22/06/2021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F83F80-0F38-44AA-93AC-4E3EB0915EBE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39D97B-9016-4CF6-9E9D-9249B0E9F74F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7FA7198-BCA8-44FD-AC01-7FAB11B0262D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86427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55CA35-6E82-455A-AB17-15009F0A0733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15846021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852EEA-F044-4D77-A261-203BCB7536A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5645" y="2327385"/>
            <a:ext cx="11175997" cy="623245"/>
          </a:xfrm>
        </p:spPr>
        <p:txBody>
          <a:bodyPr anchorCtr="1"/>
          <a:lstStyle>
            <a:lvl1pPr algn="ctr"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5716738"/>
      </p:ext>
    </p:extLst>
  </p:cSld>
  <p:clrMapOvr>
    <a:masterClrMapping/>
  </p:clrMapOvr>
  <p:hf sldNum="0"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1_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AA63D1-4DCB-4156-A14F-F2F89D9E3D0A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Segoe Light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061AB1-D0EC-47C6-B983-AE37A4EB712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19251" y="1447860"/>
            <a:ext cx="11151912" cy="2031321"/>
          </a:xfrm>
        </p:spPr>
        <p:txBody>
          <a:bodyPr/>
          <a:lstStyle>
            <a:lvl1pPr>
              <a:defRPr>
                <a:latin typeface="Segoe Light"/>
              </a:defRPr>
            </a:lvl1pPr>
            <a:lvl2pPr>
              <a:defRPr>
                <a:latin typeface="Segoe Light"/>
              </a:defRPr>
            </a:lvl2pPr>
            <a:lvl3pPr>
              <a:defRPr>
                <a:latin typeface="Segoe Light"/>
              </a:defRPr>
            </a:lvl3pPr>
            <a:lvl4pPr>
              <a:defRPr>
                <a:latin typeface="Segoe Light"/>
              </a:defRPr>
            </a:lvl4pPr>
            <a:lvl5pPr>
              <a:defRPr>
                <a:latin typeface="Segoe 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528698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ight background developer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7" descr="white-green code shape.png">
            <a:extLst>
              <a:ext uri="{FF2B5EF4-FFF2-40B4-BE49-F238E27FC236}">
                <a16:creationId xmlns:a16="http://schemas.microsoft.com/office/drawing/2014/main" id="{2CC88006-B407-4F54-B2DE-15A49B1AFC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6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9D17552-F39C-484C-A668-FFA583912CD8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0D55505B-8D9B-4A86-ADC1-6BC1C0D29D0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61565" y="1304547"/>
            <a:ext cx="10782604" cy="1434236"/>
          </a:xfrm>
        </p:spPr>
        <p:txBody>
          <a:bodyPr/>
          <a:lstStyle>
            <a:lvl1pPr marL="0" indent="0">
              <a:lnSpc>
                <a:spcPct val="80000"/>
              </a:lnSpc>
              <a:spcBef>
                <a:spcPts val="600"/>
              </a:spcBef>
              <a:buNone/>
              <a:defRPr sz="2400">
                <a:latin typeface="Consolas" pitchFamily="49"/>
                <a:cs typeface="Courier New" pitchFamily="49"/>
              </a:defRPr>
            </a:lvl1pPr>
            <a:lvl2pPr marL="457200" indent="6345">
              <a:lnSpc>
                <a:spcPct val="80000"/>
              </a:lnSpc>
              <a:spcBef>
                <a:spcPts val="500"/>
              </a:spcBef>
              <a:buNone/>
              <a:defRPr sz="2000">
                <a:latin typeface="Consolas" pitchFamily="49"/>
                <a:cs typeface="Courier New" pitchFamily="49"/>
              </a:defRPr>
            </a:lvl2pPr>
            <a:lvl3pPr marL="796927" indent="0">
              <a:lnSpc>
                <a:spcPct val="80000"/>
              </a:lnSpc>
              <a:spcBef>
                <a:spcPts val="400"/>
              </a:spcBef>
              <a:buNone/>
              <a:defRPr sz="1800">
                <a:latin typeface="Consolas" pitchFamily="49"/>
                <a:cs typeface="Courier New" pitchFamily="49"/>
              </a:defRPr>
            </a:lvl3pPr>
            <a:lvl4pPr marL="1147764" indent="20638">
              <a:lnSpc>
                <a:spcPct val="80000"/>
              </a:lnSpc>
              <a:spcBef>
                <a:spcPts val="400"/>
              </a:spcBef>
              <a:buNone/>
              <a:defRPr sz="1800">
                <a:latin typeface="Consolas" pitchFamily="49"/>
                <a:cs typeface="Courier New" pitchFamily="49"/>
              </a:defRPr>
            </a:lvl4pPr>
            <a:lvl5pPr marL="1489072" indent="0">
              <a:lnSpc>
                <a:spcPct val="80000"/>
              </a:lnSpc>
              <a:spcBef>
                <a:spcPts val="400"/>
              </a:spcBef>
              <a:buNone/>
              <a:defRPr sz="1800">
                <a:latin typeface="Consolas" pitchFamily="49"/>
                <a:cs typeface="Courier New" pitchFamily="49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2944493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64A922B-7A4F-4071-822D-9316D97D568F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0BFBB9E-E16D-4033-8E84-C897165EF4DE}" type="datetime1">
              <a:rPr lang="en-GB"/>
              <a:pPr lvl="0"/>
              <a:t>22/06/2021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F1059BE-A715-423F-BB41-B03781BD6FF4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317C62-F976-457F-8D4F-A214C6216A62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A939259-7AF0-48B8-B837-72B1D89F7C82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9848323"/>
      </p:ext>
    </p:extLst>
  </p:cSld>
  <p:clrMapOvr>
    <a:masterClrMapping/>
  </p:clrMapOvr>
  <p:hf sldNum="0"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0224" y="1447819"/>
            <a:ext cx="10245217" cy="1523497"/>
          </a:xfrm>
        </p:spPr>
        <p:txBody>
          <a:bodyPr anchor="ctr">
            <a:noAutofit/>
          </a:bodyPr>
          <a:lstStyle>
            <a:lvl1pPr>
              <a:lnSpc>
                <a:spcPct val="90000"/>
              </a:lnSpc>
              <a:defRPr sz="49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70217" y="3874831"/>
            <a:ext cx="10245219" cy="463256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900">
                <a:gradFill>
                  <a:gsLst>
                    <a:gs pos="0">
                      <a:schemeClr val="tx1"/>
                    </a:gs>
                    <a:gs pos="86000">
                      <a:schemeClr val="tx1"/>
                    </a:gs>
                  </a:gsLst>
                  <a:lin ang="5400000" scaled="0"/>
                </a:gradFill>
              </a:defRPr>
            </a:lvl1pPr>
            <a:lvl2pPr marL="4665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330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995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660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3325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990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655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7320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026" name="Picture 2" descr="\\server3\Restrict\FTP_Root\Clients\White_Whale\7-20683_TechEd_Europe_Template\TechEd_Europe_Keynote_Template\SFP_Art\PNG\TechEd_Europe_2010_Logo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2671" y="298938"/>
            <a:ext cx="2005360" cy="940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9498563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emo, Video etc. &quot;special&quot; sl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9119" y="1950828"/>
            <a:ext cx="10794093" cy="1523493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defRPr sz="4900" b="1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04837349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8" y="228601"/>
            <a:ext cx="11151917" cy="62324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19248" y="1447810"/>
            <a:ext cx="11151917" cy="203132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34801993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1148" y="1428767"/>
            <a:ext cx="11151917" cy="2031325"/>
          </a:xfrm>
        </p:spPr>
        <p:txBody>
          <a:bodyPr/>
          <a:lstStyle>
            <a:lvl1pPr>
              <a:lnSpc>
                <a:spcPct val="90000"/>
              </a:lnSpc>
              <a:defRPr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6767986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9248" y="1447804"/>
            <a:ext cx="5487829" cy="1755865"/>
          </a:xfrm>
        </p:spPr>
        <p:txBody>
          <a:bodyPr/>
          <a:lstStyle>
            <a:lvl1pPr marL="346905" indent="-346905">
              <a:lnSpc>
                <a:spcPct val="90000"/>
              </a:lnSpc>
              <a:defRPr sz="2900"/>
            </a:lvl1pPr>
            <a:lvl2pPr marL="687064" indent="-332060">
              <a:lnSpc>
                <a:spcPct val="90000"/>
              </a:lnSpc>
              <a:defRPr sz="2400"/>
            </a:lvl2pPr>
            <a:lvl3pPr marL="973229" indent="-294262">
              <a:lnSpc>
                <a:spcPct val="90000"/>
              </a:lnSpc>
              <a:defRPr sz="2000"/>
            </a:lvl3pPr>
            <a:lvl4pPr marL="1252645" indent="-279416">
              <a:lnSpc>
                <a:spcPct val="90000"/>
              </a:lnSpc>
              <a:defRPr sz="1800"/>
            </a:lvl4pPr>
            <a:lvl5pPr marL="1546908" indent="-286165">
              <a:lnSpc>
                <a:spcPct val="90000"/>
              </a:lnSpc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3335" y="1447804"/>
            <a:ext cx="5487829" cy="1755865"/>
          </a:xfrm>
        </p:spPr>
        <p:txBody>
          <a:bodyPr/>
          <a:lstStyle>
            <a:lvl1pPr marL="355008" indent="-355008">
              <a:lnSpc>
                <a:spcPct val="90000"/>
              </a:lnSpc>
              <a:defRPr sz="2900"/>
            </a:lvl1pPr>
            <a:lvl2pPr marL="687064" indent="-346905">
              <a:lnSpc>
                <a:spcPct val="90000"/>
              </a:lnSpc>
              <a:defRPr sz="2400"/>
            </a:lvl2pPr>
            <a:lvl3pPr marL="981328" indent="-309111">
              <a:lnSpc>
                <a:spcPct val="90000"/>
              </a:lnSpc>
              <a:defRPr sz="2000"/>
            </a:lvl3pPr>
            <a:lvl4pPr marL="1252645" indent="-271316">
              <a:lnSpc>
                <a:spcPct val="90000"/>
              </a:lnSpc>
              <a:defRPr sz="1800"/>
            </a:lvl4pPr>
            <a:lvl5pPr marL="1546908" indent="-279416">
              <a:lnSpc>
                <a:spcPct val="90000"/>
              </a:lnSpc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204032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A09793-3E2B-42BE-8C53-5C4B5E9ABEA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1847" y="1709735"/>
            <a:ext cx="10515600" cy="2852735"/>
          </a:xfrm>
        </p:spPr>
        <p:txBody>
          <a:bodyPr anchor="b"/>
          <a:lstStyle>
            <a:lvl1pPr>
              <a:defRPr sz="6000"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F994E1-F29B-4747-BA5D-14F28479E05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1847" y="4589465"/>
            <a:ext cx="10515600" cy="1500182"/>
          </a:xfrm>
        </p:spPr>
        <p:txBody>
          <a:bodyPr/>
          <a:lstStyle>
            <a:lvl1pPr marL="0" indent="0">
              <a:buNone/>
              <a:defRPr sz="2400">
                <a:solidFill>
                  <a:srgbClr val="898989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BB05B2-58BD-457F-A73C-E0AF3A5CAFFE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0136282-DFBF-46EE-A207-7A31BC8D2B84}" type="datetime1">
              <a:rPr lang="en-GB"/>
              <a:pPr lvl="0"/>
              <a:t>22/06/2021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4A56EE-5178-41FF-B60F-ECD5C9F02A8E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9E9A4C-94EC-429E-A681-9DBA6BD4B13B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3FB2510-B015-4289-AC94-6A825D81AF38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177992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9248" y="1411563"/>
            <a:ext cx="5487829" cy="346249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500" b="1"/>
            </a:lvl1pPr>
            <a:lvl2pPr marL="466502" indent="0">
              <a:buNone/>
              <a:defRPr sz="2000" b="1"/>
            </a:lvl2pPr>
            <a:lvl3pPr marL="933007" indent="0">
              <a:buNone/>
              <a:defRPr sz="1800" b="1"/>
            </a:lvl3pPr>
            <a:lvl4pPr marL="1399507" indent="0">
              <a:buNone/>
              <a:defRPr sz="1600" b="1"/>
            </a:lvl4pPr>
            <a:lvl5pPr marL="1866008" indent="0">
              <a:buNone/>
              <a:defRPr sz="1600" b="1"/>
            </a:lvl5pPr>
            <a:lvl6pPr marL="2332516" indent="0">
              <a:buNone/>
              <a:defRPr sz="1600" b="1"/>
            </a:lvl6pPr>
            <a:lvl7pPr marL="2799014" indent="0">
              <a:buNone/>
              <a:defRPr sz="1600" b="1"/>
            </a:lvl7pPr>
            <a:lvl8pPr marL="3265516" indent="0">
              <a:buNone/>
              <a:defRPr sz="1600" b="1"/>
            </a:lvl8pPr>
            <a:lvl9pPr marL="373201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003" y="2133605"/>
            <a:ext cx="5486400" cy="1585049"/>
          </a:xfrm>
        </p:spPr>
        <p:txBody>
          <a:bodyPr/>
          <a:lstStyle>
            <a:lvl1pPr marL="287517" indent="-287517">
              <a:defRPr sz="2400"/>
            </a:lvl1pPr>
            <a:lvl2pPr marL="573678" indent="-271316">
              <a:defRPr sz="2000"/>
            </a:lvl2pPr>
            <a:lvl3pPr marL="830147" indent="-248370">
              <a:defRPr sz="1800"/>
            </a:lvl3pPr>
            <a:lvl4pPr marL="1071767" indent="-233523">
              <a:defRPr sz="1800"/>
            </a:lvl4pPr>
            <a:lvl5pPr marL="1305294" indent="-210574"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3335" y="1411563"/>
            <a:ext cx="5487829" cy="346249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500" b="1"/>
            </a:lvl1pPr>
            <a:lvl2pPr marL="466502" indent="0">
              <a:buNone/>
              <a:defRPr sz="2000" b="1"/>
            </a:lvl2pPr>
            <a:lvl3pPr marL="933007" indent="0">
              <a:buNone/>
              <a:defRPr sz="1800" b="1"/>
            </a:lvl3pPr>
            <a:lvl4pPr marL="1399507" indent="0">
              <a:buNone/>
              <a:defRPr sz="1600" b="1"/>
            </a:lvl4pPr>
            <a:lvl5pPr marL="1866008" indent="0">
              <a:buNone/>
              <a:defRPr sz="1600" b="1"/>
            </a:lvl5pPr>
            <a:lvl6pPr marL="2332516" indent="0">
              <a:buNone/>
              <a:defRPr sz="1600" b="1"/>
            </a:lvl6pPr>
            <a:lvl7pPr marL="2799014" indent="0">
              <a:buNone/>
              <a:defRPr sz="1600" b="1"/>
            </a:lvl7pPr>
            <a:lvl8pPr marL="3265516" indent="0">
              <a:buNone/>
              <a:defRPr sz="1600" b="1"/>
            </a:lvl8pPr>
            <a:lvl9pPr marL="373201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3335" y="2133615"/>
            <a:ext cx="5487829" cy="1585049"/>
          </a:xfrm>
        </p:spPr>
        <p:txBody>
          <a:bodyPr/>
          <a:lstStyle>
            <a:lvl1pPr marL="302363" indent="-302363">
              <a:defRPr sz="2400"/>
            </a:lvl1pPr>
            <a:lvl2pPr marL="581778" indent="-279416">
              <a:defRPr sz="2000"/>
            </a:lvl2pPr>
            <a:lvl3pPr marL="838248" indent="-249721">
              <a:defRPr sz="1800"/>
            </a:lvl3pPr>
            <a:lvl4pPr marL="1071767" indent="-241622">
              <a:defRPr sz="1800"/>
            </a:lvl4pPr>
            <a:lvl5pPr marL="1305294" indent="-225418"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5073957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6033480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41" y="2327383"/>
            <a:ext cx="11176000" cy="623248"/>
          </a:xfrm>
        </p:spPr>
        <p:txBody>
          <a:bodyPr/>
          <a:lstStyle>
            <a:lvl1pPr algn="ctr">
              <a:defRPr>
                <a:latin typeface="Candara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69993840"/>
      </p:ext>
    </p:extLst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Segoe Light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9250" y="1447865"/>
            <a:ext cx="11151916" cy="2031325"/>
          </a:xfrm>
        </p:spPr>
        <p:txBody>
          <a:bodyPr/>
          <a:lstStyle>
            <a:lvl1pPr>
              <a:defRPr>
                <a:latin typeface="Segoe Light" charset="0"/>
              </a:defRPr>
            </a:lvl1pPr>
            <a:lvl2pPr>
              <a:defRPr>
                <a:latin typeface="Segoe Light" charset="0"/>
              </a:defRPr>
            </a:lvl2pPr>
            <a:lvl3pPr>
              <a:defRPr>
                <a:latin typeface="Segoe Light" charset="0"/>
              </a:defRPr>
            </a:lvl3pPr>
            <a:lvl4pPr>
              <a:defRPr>
                <a:latin typeface="Segoe Light" charset="0"/>
              </a:defRPr>
            </a:lvl4pPr>
            <a:lvl5pPr>
              <a:defRPr>
                <a:latin typeface="Segoe Ligh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15002027"/>
      </p:ext>
    </p:extLst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ight background developer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hite-green code shape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white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861568" y="1304545"/>
            <a:ext cx="10782603" cy="1434239"/>
          </a:xfrm>
        </p:spPr>
        <p:txBody>
          <a:bodyPr/>
          <a:lstStyle>
            <a:lvl1pPr marL="0" indent="0">
              <a:lnSpc>
                <a:spcPct val="80000"/>
              </a:lnSpc>
              <a:buFontTx/>
              <a:buNone/>
              <a:defRPr sz="2400" b="0">
                <a:solidFill>
                  <a:srgbClr val="000000"/>
                </a:solidFill>
                <a:latin typeface="Consolas" pitchFamily="49" charset="0"/>
                <a:cs typeface="Courier New" pitchFamily="49" charset="0"/>
              </a:defRPr>
            </a:lvl1pPr>
            <a:lvl2pPr marL="457200" indent="6350">
              <a:lnSpc>
                <a:spcPct val="80000"/>
              </a:lnSpc>
              <a:buFontTx/>
              <a:buNone/>
              <a:defRPr sz="2000" b="0">
                <a:solidFill>
                  <a:srgbClr val="000000"/>
                </a:solidFill>
                <a:latin typeface="Consolas" pitchFamily="49" charset="0"/>
                <a:cs typeface="Courier New" pitchFamily="49" charset="0"/>
              </a:defRPr>
            </a:lvl2pPr>
            <a:lvl3pPr marL="796925" indent="0">
              <a:lnSpc>
                <a:spcPct val="80000"/>
              </a:lnSpc>
              <a:buFontTx/>
              <a:buNone/>
              <a:defRPr sz="1800" b="0">
                <a:solidFill>
                  <a:srgbClr val="000000"/>
                </a:solidFill>
                <a:latin typeface="Consolas" pitchFamily="49" charset="0"/>
                <a:cs typeface="Courier New" pitchFamily="49" charset="0"/>
              </a:defRPr>
            </a:lvl3pPr>
            <a:lvl4pPr marL="1147763" indent="20638">
              <a:lnSpc>
                <a:spcPct val="80000"/>
              </a:lnSpc>
              <a:buFontTx/>
              <a:buNone/>
              <a:defRPr sz="1800" b="0">
                <a:solidFill>
                  <a:srgbClr val="000000"/>
                </a:solidFill>
                <a:latin typeface="Consolas" pitchFamily="49" charset="0"/>
                <a:cs typeface="Courier New" pitchFamily="49" charset="0"/>
              </a:defRPr>
            </a:lvl4pPr>
            <a:lvl5pPr marL="1489075" indent="0">
              <a:lnSpc>
                <a:spcPct val="80000"/>
              </a:lnSpc>
              <a:buFontTx/>
              <a:buNone/>
              <a:defRPr sz="1800" b="0">
                <a:solidFill>
                  <a:srgbClr val="000000"/>
                </a:solidFill>
                <a:latin typeface="Consolas" pitchFamily="49" charset="0"/>
                <a:cs typeface="Courier New" pitchFamily="49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52946676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0D470-6610-4B72-B815-900D1FB8325C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F050D-A4E7-494D-8B07-AA5B30170274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5181603" cy="435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537454-0C9B-4AF9-AC3E-62F3E0F8C292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6172200" y="1825627"/>
            <a:ext cx="5181603" cy="435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DEE864-37E1-4BB5-9D06-6A8D846E419A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5818C38-430C-4B1F-8F9F-2CE494C7AD05}" type="datetime1">
              <a:rPr lang="en-GB"/>
              <a:pPr lvl="0"/>
              <a:t>22/06/2021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0DCFAE-1D42-48C9-B871-C7802A255199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B83229-AF36-44FB-868E-77E58E8369E6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AB8C19F-8196-48F4-BDAE-4BBC562DB2C2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98478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C580BB-B3EA-4DCC-A13D-B0CA2FD6A7E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365129"/>
            <a:ext cx="10515600" cy="132555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F7A54A-2F8D-4531-A7AA-AC7EFC4E579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9784" y="1681160"/>
            <a:ext cx="5157782" cy="823910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278A30-707E-43BF-B2F3-B99608879BD0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839784" y="2505071"/>
            <a:ext cx="5157782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EAC4CA3-271C-48DB-9BC4-0C88B9F180F0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6172200" y="1681160"/>
            <a:ext cx="5183184" cy="823910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3B32251-784B-47F9-99F2-E7194664DC36}"/>
              </a:ext>
            </a:extLst>
          </p:cNvPr>
          <p:cNvSpPr txBox="1">
            <a:spLocks noGrp="1"/>
          </p:cNvSpPr>
          <p:nvPr>
            <p:ph idx="4"/>
          </p:nvPr>
        </p:nvSpPr>
        <p:spPr>
          <a:xfrm>
            <a:off x="6172200" y="2505071"/>
            <a:ext cx="5183184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4F73E5A-D24E-492D-B31C-55BD2EDDE339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86010B2-0452-4AE6-A07D-B9C82833D25E}" type="datetime1">
              <a:rPr lang="en-GB"/>
              <a:pPr lvl="0"/>
              <a:t>22/06/2021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0A0C071-64AC-4147-8A58-1889721D2913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0B338A-9F85-4764-9AF0-776889B32493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5F350D0-5411-4957-BB33-F74600DDD591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45796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244BE-A66D-47A5-8B86-ABA1750546A3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3FD519F-29B2-4695-83AA-196534023DB9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15E0A9B-598E-4574-B59C-7902EFB82BCB}" type="datetime1">
              <a:rPr lang="en-GB"/>
              <a:pPr lvl="0"/>
              <a:t>22/06/2021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230CFD-D164-4FAB-8F90-F3727D4B0007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0454F1-333F-4BEE-802E-6A115075E5BF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1A25A83-BBB2-4284-9A2D-BA7B7D42E9EC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93380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64A922B-7A4F-4071-822D-9316D97D568F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0BFBB9E-E16D-4033-8E84-C897165EF4DE}" type="datetime1">
              <a:rPr lang="en-GB"/>
              <a:pPr lvl="0"/>
              <a:t>22/06/2021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F1059BE-A715-423F-BB41-B03781BD6FF4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317C62-F976-457F-8D4F-A214C6216A62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A939259-7AF0-48B8-B837-72B1D89F7C82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573131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201C2-1062-4636-ABD1-EFFAE008158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457200"/>
            <a:ext cx="3932240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11A959-A4BD-498A-9011-1ACD155E227E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183184" y="987423"/>
            <a:ext cx="6172200" cy="487362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E0981B-155C-4D97-AA9E-257644CAF6C7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839784" y="2057400"/>
            <a:ext cx="3932240" cy="3811584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EACD53-0531-43FB-A7BF-FE2D4C07959F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8DCA237-4DF6-4987-AE7F-8AE8B8CBADA8}" type="datetime1">
              <a:rPr lang="en-GB"/>
              <a:pPr lvl="0"/>
              <a:t>22/06/2021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D2D07D-BFEF-4FCB-9C0B-ACE657F1949D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1D71A5-64BD-4246-B45C-20AC0F3D9522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ADAB78B-5F3B-4EFB-99FC-7DB4C26E05A3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82581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865C84-654E-439F-948A-835F636B23C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457200"/>
            <a:ext cx="3932240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1EDF840-0FA8-456A-BD8A-12976EC19E44}"/>
              </a:ext>
            </a:extLst>
          </p:cNvPr>
          <p:cNvSpPr txBox="1">
            <a:spLocks noGrp="1"/>
          </p:cNvSpPr>
          <p:nvPr>
            <p:ph type="pic" idx="1"/>
          </p:nvPr>
        </p:nvSpPr>
        <p:spPr>
          <a:xfrm>
            <a:off x="5183184" y="987423"/>
            <a:ext cx="6172200" cy="4873623"/>
          </a:xfrm>
        </p:spPr>
        <p:txBody>
          <a:bodyPr/>
          <a:lstStyle>
            <a:lvl1pPr marL="0" indent="0">
              <a:buNone/>
              <a:defRPr lang="en-GB" sz="3200"/>
            </a:lvl1pPr>
          </a:lstStyle>
          <a:p>
            <a:pPr lvl="0"/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F24CFB-5FA2-4E5E-85D9-1F8210132056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839784" y="2057400"/>
            <a:ext cx="3932240" cy="3811584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3E8A80-869B-4A14-A213-29AC6D38B439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462923B-5971-4608-A2EB-63F0F9BC6A3C}" type="datetime1">
              <a:rPr lang="en-GB"/>
              <a:pPr lvl="0"/>
              <a:t>22/06/2021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EFB2AF-C722-4432-8D2C-11A17BB034B0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3BFF86-3EFA-47DF-8D40-739EF5DADB6E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9C7EE53-F73D-46A3-912C-F09784F12ABD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96299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image" Target="../media/image2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841071D-5B17-4E41-B389-44234ACCC9D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365129"/>
            <a:ext cx="10515600" cy="132555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381D38-0081-4E01-867C-312532CDCE2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3" y="1825627"/>
            <a:ext cx="10515600" cy="435133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01C2EB-F1D1-46DD-9F2D-84BA1F9A0477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8382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fld id="{21FE18A8-4057-406E-B4F1-F721B30A0564}" type="datetime1">
              <a:rPr lang="en-GB"/>
              <a:pPr lvl="0"/>
              <a:t>22/06/2021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6DCD82-2558-4890-B76F-450B4F624748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4038603" y="6356351"/>
            <a:ext cx="41148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1" compatLnSpc="1">
            <a:noAutofit/>
          </a:bodyPr>
          <a:lstStyle>
            <a:lvl1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52A9DE-695F-46A2-A9C7-BB66C352845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86106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fld id="{D4C4E783-DD2C-44C7-AC51-9B993EE1F7E1}" type="slidenum"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73" r:id="rId13"/>
  </p:sldLayoutIdLst>
  <p:txStyles>
    <p:titleStyle>
      <a:lvl1pPr marL="0" marR="0" lvl="0" indent="0" algn="l" defTabSz="914400" rtl="0" fontAlgn="auto" hangingPunct="1">
        <a:lnSpc>
          <a:spcPct val="90000"/>
        </a:lnSpc>
        <a:spcBef>
          <a:spcPts val="0"/>
        </a:spcBef>
        <a:spcAft>
          <a:spcPts val="0"/>
        </a:spcAft>
        <a:buNone/>
        <a:tabLst/>
        <a:defRPr lang="en-US" sz="4400" b="0" i="0" u="none" strike="noStrike" kern="1200" cap="none" spc="0" baseline="0">
          <a:solidFill>
            <a:srgbClr val="000000"/>
          </a:solidFill>
          <a:uFillTx/>
          <a:latin typeface="Calibri Light"/>
        </a:defRPr>
      </a:lvl1pPr>
    </p:titleStyle>
    <p:bodyStyle>
      <a:lvl1pPr marL="228600" marR="0" lvl="0" indent="-228600" algn="l" defTabSz="914400" rtl="0" fontAlgn="auto" hangingPunct="1">
        <a:lnSpc>
          <a:spcPct val="90000"/>
        </a:lnSpc>
        <a:spcBef>
          <a:spcPts val="1000"/>
        </a:spcBef>
        <a:spcAft>
          <a:spcPts val="0"/>
        </a:spcAft>
        <a:buSzPct val="100000"/>
        <a:buFont typeface="Arial" pitchFamily="34"/>
        <a:buChar char="•"/>
        <a:tabLst/>
        <a:defRPr lang="en-US" sz="2800" b="0" i="0" u="none" strike="noStrike" kern="1200" cap="none" spc="0" baseline="0">
          <a:solidFill>
            <a:srgbClr val="000000"/>
          </a:solidFill>
          <a:uFillTx/>
          <a:latin typeface="Calibri"/>
        </a:defRPr>
      </a:lvl1pPr>
      <a:lvl2pPr marL="685800" marR="0" lvl="1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2400" b="0" i="0" u="none" strike="noStrike" kern="1200" cap="none" spc="0" baseline="0">
          <a:solidFill>
            <a:srgbClr val="000000"/>
          </a:solidFill>
          <a:uFillTx/>
          <a:latin typeface="Calibri"/>
        </a:defRPr>
      </a:lvl2pPr>
      <a:lvl3pPr marL="1143000" marR="0" lvl="2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2000" b="0" i="0" u="none" strike="noStrike" kern="1200" cap="none" spc="0" baseline="0">
          <a:solidFill>
            <a:srgbClr val="000000"/>
          </a:solidFill>
          <a:uFillTx/>
          <a:latin typeface="Calibri"/>
        </a:defRPr>
      </a:lvl3pPr>
      <a:lvl4pPr marL="1600200" marR="0" lvl="3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Calibri"/>
        </a:defRPr>
      </a:lvl4pPr>
      <a:lvl5pPr marL="2057400" marR="0" lvl="4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Calibri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1F686B0-25DC-4B2A-A3E4-872CC3A8DBE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19251" y="228600"/>
            <a:ext cx="11151912" cy="62324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lvl="0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9234C6-9A89-48BD-B780-0A0988CB065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19251" y="1447806"/>
            <a:ext cx="11151912" cy="203132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ransition>
    <p:fade/>
  </p:transition>
  <p:txStyles>
    <p:titleStyle>
      <a:lvl1pPr marL="0" marR="0" lvl="0" indent="0" algn="l" defTabSz="933008" rtl="0" fontAlgn="auto" hangingPunct="1">
        <a:lnSpc>
          <a:spcPct val="90000"/>
        </a:lnSpc>
        <a:spcBef>
          <a:spcPts val="0"/>
        </a:spcBef>
        <a:spcAft>
          <a:spcPts val="0"/>
        </a:spcAft>
        <a:buNone/>
        <a:tabLst/>
        <a:defRPr lang="en-US" sz="4500" b="0" i="0" u="none" strike="noStrike" kern="1200" cap="none" spc="-102" baseline="0">
          <a:solidFill>
            <a:srgbClr val="000000"/>
          </a:solidFill>
          <a:uFillTx/>
          <a:latin typeface="Candara" pitchFamily="34"/>
          <a:cs typeface="Arial"/>
        </a:defRPr>
      </a:lvl1pPr>
    </p:titleStyle>
    <p:bodyStyle>
      <a:lvl1pPr marL="469763" marR="0" lvl="0" indent="-469763" algn="l" defTabSz="933008" rtl="0" fontAlgn="auto" hangingPunct="1">
        <a:lnSpc>
          <a:spcPct val="90000"/>
        </a:lnSpc>
        <a:spcBef>
          <a:spcPts val="800"/>
        </a:spcBef>
        <a:spcAft>
          <a:spcPts val="0"/>
        </a:spcAft>
        <a:buSzPts val="2969"/>
        <a:buBlip>
          <a:blip r:embed="rId13"/>
        </a:buBlip>
        <a:tabLst/>
        <a:defRPr lang="en-US" sz="3300" b="0" i="0" u="none" strike="noStrike" kern="1200" cap="none" spc="0" baseline="0">
          <a:solidFill>
            <a:srgbClr val="000000"/>
          </a:solidFill>
          <a:uFillTx/>
          <a:latin typeface="Candara" pitchFamily="34"/>
        </a:defRPr>
      </a:lvl1pPr>
      <a:lvl2pPr marL="873105" marR="0" lvl="1" indent="-403341" algn="l" defTabSz="933008" rtl="0" fontAlgn="auto" hangingPunct="1">
        <a:lnSpc>
          <a:spcPct val="90000"/>
        </a:lnSpc>
        <a:spcBef>
          <a:spcPts val="700"/>
        </a:spcBef>
        <a:spcAft>
          <a:spcPts val="0"/>
        </a:spcAft>
        <a:buSzPts val="2609"/>
        <a:buBlip>
          <a:blip r:embed="rId14"/>
        </a:buBlip>
        <a:tabLst/>
        <a:defRPr lang="en-US" sz="2900" b="0" i="0" u="none" strike="noStrike" kern="1200" cap="none" spc="0" baseline="0">
          <a:solidFill>
            <a:srgbClr val="000000"/>
          </a:solidFill>
          <a:uFillTx/>
          <a:latin typeface="Candara" pitchFamily="34"/>
        </a:defRPr>
      </a:lvl2pPr>
      <a:lvl3pPr marL="1284549" marR="0" lvl="2" indent="-411443" algn="l" defTabSz="933008" rtl="0" fontAlgn="auto" hangingPunct="1">
        <a:lnSpc>
          <a:spcPct val="90000"/>
        </a:lnSpc>
        <a:spcBef>
          <a:spcPts val="600"/>
        </a:spcBef>
        <a:spcAft>
          <a:spcPts val="0"/>
        </a:spcAft>
        <a:buSzPts val="2160"/>
        <a:buBlip>
          <a:blip r:embed="rId14"/>
        </a:buBlip>
        <a:tabLst/>
        <a:defRPr lang="en-US" sz="2400" b="0" i="0" u="none" strike="noStrike" kern="1200" cap="none" spc="0" baseline="0">
          <a:solidFill>
            <a:srgbClr val="000000"/>
          </a:solidFill>
          <a:uFillTx/>
          <a:latin typeface="Candara" pitchFamily="34"/>
        </a:defRPr>
      </a:lvl3pPr>
      <a:lvl4pPr marL="1637681" marR="0" lvl="3" indent="-353132" algn="l" defTabSz="933008" rtl="0" fontAlgn="auto" hangingPunct="1">
        <a:lnSpc>
          <a:spcPct val="90000"/>
        </a:lnSpc>
        <a:spcBef>
          <a:spcPts val="500"/>
        </a:spcBef>
        <a:spcAft>
          <a:spcPts val="0"/>
        </a:spcAft>
        <a:buSzPts val="1800"/>
        <a:buBlip>
          <a:blip r:embed="rId14"/>
        </a:buBlip>
        <a:tabLst/>
        <a:defRPr lang="en-US" sz="2000" b="0" i="0" u="none" strike="noStrike" kern="1200" cap="none" spc="0" baseline="0">
          <a:solidFill>
            <a:srgbClr val="000000"/>
          </a:solidFill>
          <a:uFillTx/>
          <a:latin typeface="Candara" pitchFamily="34"/>
        </a:defRPr>
      </a:lvl4pPr>
      <a:lvl5pPr marL="1981093" marR="0" lvl="4" indent="-343412" algn="l" defTabSz="933008" rtl="0" fontAlgn="auto" hangingPunct="1">
        <a:lnSpc>
          <a:spcPct val="90000"/>
        </a:lnSpc>
        <a:spcBef>
          <a:spcPts val="500"/>
        </a:spcBef>
        <a:spcAft>
          <a:spcPts val="0"/>
        </a:spcAft>
        <a:buSzPts val="1800"/>
        <a:buBlip>
          <a:blip r:embed="rId14"/>
        </a:buBlip>
        <a:tabLst/>
        <a:defRPr lang="en-US" sz="2000" b="0" i="0" u="none" strike="noStrike" kern="1200" cap="none" spc="0" baseline="0">
          <a:solidFill>
            <a:srgbClr val="000000"/>
          </a:solidFill>
          <a:uFillTx/>
          <a:latin typeface="Candara" pitchFamily="34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19248" y="228601"/>
            <a:ext cx="11151917" cy="62324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9250" y="1447810"/>
            <a:ext cx="11151916" cy="20313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668169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</p:sldLayoutIdLst>
  <p:transition>
    <p:fade/>
  </p:transition>
  <p:txStyles>
    <p:titleStyle>
      <a:lvl1pPr algn="l" defTabSz="933007" rtl="0" eaLnBrk="1" latinLnBrk="0" hangingPunct="1">
        <a:lnSpc>
          <a:spcPct val="90000"/>
        </a:lnSpc>
        <a:spcBef>
          <a:spcPct val="0"/>
        </a:spcBef>
        <a:buNone/>
        <a:defRPr lang="en-US" sz="4500" b="0" kern="1200" cap="none" spc="-102" baseline="0" dirty="0" smtClean="0">
          <a:ln w="3175">
            <a:noFill/>
          </a:ln>
          <a:gradFill flip="none" rotWithShape="1">
            <a:gsLst>
              <a:gs pos="0">
                <a:schemeClr val="tx1"/>
              </a:gs>
              <a:gs pos="86000">
                <a:schemeClr val="tx1"/>
              </a:gs>
            </a:gsLst>
            <a:lin ang="5400000" scaled="0"/>
            <a:tileRect/>
          </a:gradFill>
          <a:effectLst/>
          <a:latin typeface="Candara" pitchFamily="34" charset="0"/>
          <a:ea typeface="+mn-ea"/>
          <a:cs typeface="Arial" charset="0"/>
        </a:defRPr>
      </a:lvl1pPr>
    </p:titleStyle>
    <p:bodyStyle>
      <a:lvl1pPr marL="469761" indent="-469761" algn="l" defTabSz="933007" rtl="0" eaLnBrk="1" latinLnBrk="0" hangingPunct="1">
        <a:lnSpc>
          <a:spcPct val="90000"/>
        </a:lnSpc>
        <a:spcBef>
          <a:spcPct val="20000"/>
        </a:spcBef>
        <a:buSzPct val="90000"/>
        <a:buFontTx/>
        <a:buBlip>
          <a:blip r:embed="rId12"/>
        </a:buBlip>
        <a:defRPr sz="3300" kern="1200">
          <a:gradFill>
            <a:gsLst>
              <a:gs pos="0">
                <a:schemeClr val="tx1"/>
              </a:gs>
              <a:gs pos="86000">
                <a:schemeClr val="tx1"/>
              </a:gs>
            </a:gsLst>
            <a:lin ang="5400000" scaled="0"/>
          </a:gradFill>
          <a:latin typeface="Candara" pitchFamily="34" charset="0"/>
          <a:ea typeface="+mn-ea"/>
          <a:cs typeface="+mn-cs"/>
        </a:defRPr>
      </a:lvl1pPr>
      <a:lvl2pPr marL="873107" indent="-403346" algn="l" defTabSz="933007" rtl="0" eaLnBrk="1" latinLnBrk="0" hangingPunct="1">
        <a:lnSpc>
          <a:spcPct val="90000"/>
        </a:lnSpc>
        <a:spcBef>
          <a:spcPct val="20000"/>
        </a:spcBef>
        <a:buSzPct val="90000"/>
        <a:buFontTx/>
        <a:buBlip>
          <a:blip r:embed="rId13"/>
        </a:buBlip>
        <a:defRPr sz="2900" kern="1200">
          <a:gradFill>
            <a:gsLst>
              <a:gs pos="0">
                <a:schemeClr val="tx1"/>
              </a:gs>
              <a:gs pos="86000">
                <a:schemeClr val="tx1"/>
              </a:gs>
            </a:gsLst>
            <a:lin ang="5400000" scaled="0"/>
          </a:gradFill>
          <a:latin typeface="Candara" pitchFamily="34" charset="0"/>
          <a:ea typeface="+mn-ea"/>
          <a:cs typeface="+mn-cs"/>
        </a:defRPr>
      </a:lvl2pPr>
      <a:lvl3pPr marL="1284553" indent="-411443" algn="l" defTabSz="933007" rtl="0" eaLnBrk="1" latinLnBrk="0" hangingPunct="1">
        <a:lnSpc>
          <a:spcPct val="90000"/>
        </a:lnSpc>
        <a:spcBef>
          <a:spcPct val="20000"/>
        </a:spcBef>
        <a:buSzPct val="90000"/>
        <a:buFontTx/>
        <a:buBlip>
          <a:blip r:embed="rId13"/>
        </a:buBlip>
        <a:defRPr sz="2400" kern="1200">
          <a:gradFill>
            <a:gsLst>
              <a:gs pos="0">
                <a:schemeClr val="tx1"/>
              </a:gs>
              <a:gs pos="86000">
                <a:schemeClr val="tx1"/>
              </a:gs>
            </a:gsLst>
            <a:lin ang="5400000" scaled="0"/>
          </a:gradFill>
          <a:latin typeface="Candara" pitchFamily="34" charset="0"/>
          <a:ea typeface="+mn-ea"/>
          <a:cs typeface="+mn-cs"/>
        </a:defRPr>
      </a:lvl3pPr>
      <a:lvl4pPr marL="1637684" indent="-353129" algn="l" defTabSz="933007" rtl="0" eaLnBrk="1" latinLnBrk="0" hangingPunct="1">
        <a:lnSpc>
          <a:spcPct val="90000"/>
        </a:lnSpc>
        <a:spcBef>
          <a:spcPct val="20000"/>
        </a:spcBef>
        <a:buSzPct val="90000"/>
        <a:buFontTx/>
        <a:buBlip>
          <a:blip r:embed="rId13"/>
        </a:buBlip>
        <a:defRPr sz="2000" kern="1200">
          <a:gradFill>
            <a:gsLst>
              <a:gs pos="0">
                <a:schemeClr val="tx1"/>
              </a:gs>
              <a:gs pos="86000">
                <a:schemeClr val="tx1"/>
              </a:gs>
            </a:gsLst>
            <a:lin ang="5400000" scaled="0"/>
          </a:gradFill>
          <a:latin typeface="Candara" pitchFamily="34" charset="0"/>
          <a:ea typeface="+mn-ea"/>
          <a:cs typeface="+mn-cs"/>
        </a:defRPr>
      </a:lvl4pPr>
      <a:lvl5pPr marL="1981094" indent="-343412" algn="l" defTabSz="933007" rtl="0" eaLnBrk="1" latinLnBrk="0" hangingPunct="1">
        <a:lnSpc>
          <a:spcPct val="90000"/>
        </a:lnSpc>
        <a:spcBef>
          <a:spcPct val="20000"/>
        </a:spcBef>
        <a:buSzPct val="90000"/>
        <a:buFontTx/>
        <a:buBlip>
          <a:blip r:embed="rId13"/>
        </a:buBlip>
        <a:defRPr sz="2000" kern="1200">
          <a:gradFill>
            <a:gsLst>
              <a:gs pos="0">
                <a:schemeClr val="tx1"/>
              </a:gs>
              <a:gs pos="86000">
                <a:schemeClr val="tx1"/>
              </a:gs>
            </a:gsLst>
            <a:lin ang="5400000" scaled="0"/>
          </a:gradFill>
          <a:latin typeface="Candara" pitchFamily="34" charset="0"/>
          <a:ea typeface="+mn-ea"/>
          <a:cs typeface="+mn-cs"/>
        </a:defRPr>
      </a:lvl5pPr>
      <a:lvl6pPr marL="2565762" indent="-233250" algn="l" defTabSz="93300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2266" indent="-233250" algn="l" defTabSz="93300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8768" indent="-233250" algn="l" defTabSz="93300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5269" indent="-233250" algn="l" defTabSz="93300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30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502" algn="l" defTabSz="9330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3007" algn="l" defTabSz="9330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507" algn="l" defTabSz="9330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6008" algn="l" defTabSz="9330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2516" algn="l" defTabSz="9330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9014" algn="l" defTabSz="9330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5516" algn="l" defTabSz="9330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2017" algn="l" defTabSz="9330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jpe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25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7" Type="http://schemas.openxmlformats.org/officeDocument/2006/relationships/image" Target="../media/image34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jpe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gi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png"/><Relationship Id="rId7" Type="http://schemas.openxmlformats.org/officeDocument/2006/relationships/image" Target="../media/image55.jpe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jpeg"/><Relationship Id="rId3" Type="http://schemas.openxmlformats.org/officeDocument/2006/relationships/image" Target="../media/image58.jpeg"/><Relationship Id="rId7" Type="http://schemas.openxmlformats.org/officeDocument/2006/relationships/image" Target="../media/image62.jpe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5" Type="http://schemas.openxmlformats.org/officeDocument/2006/relationships/image" Target="../media/image60.jpeg"/><Relationship Id="rId4" Type="http://schemas.openxmlformats.org/officeDocument/2006/relationships/image" Target="../media/image5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simontcousins.azurewebsites.net/does-the-language-you-use-make-a-difference-revisited/" TargetMode="External"/><Relationship Id="rId2" Type="http://schemas.openxmlformats.org/officeDocument/2006/relationships/hyperlink" Target="http://www2.nationalgrid.com/uk/services/balancing-services/" TargetMode="Externa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ure.ed.ac.uk/ws/portalfiles/portal/17084823/Milner_R_1982_How_ML_Evolved.pdf" TargetMode="External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icrosoft.com/net/" TargetMode="External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7" Type="http://schemas.openxmlformats.org/officeDocument/2006/relationships/image" Target="../media/image80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jpe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icrosoft.com/net/" TargetMode="External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7" Type="http://schemas.openxmlformats.org/officeDocument/2006/relationships/image" Target="../media/image80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jpe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7" Type="http://schemas.openxmlformats.org/officeDocument/2006/relationships/image" Target="../media/image80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jpe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iraffe-fsharp/Giraffe" TargetMode="External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iraffe-fsharp/Giraffe" TargetMode="External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fsharp/fslang-design/tree/master/FSharp-5.0" TargetMode="External"/><Relationship Id="rId1" Type="http://schemas.openxmlformats.org/officeDocument/2006/relationships/slideLayout" Target="../slideLayouts/slideLayout1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hyperlink" Target="https://fsprojects.github.io/FSharp.Data/images/json.gif" TargetMode="Externa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14826-666D-4F3C-AF7E-B3974E5DB082}"/>
              </a:ext>
            </a:extLst>
          </p:cNvPr>
          <p:cNvSpPr txBox="1">
            <a:spLocks noGrp="1"/>
          </p:cNvSpPr>
          <p:nvPr>
            <p:ph type="ctrTitle"/>
          </p:nvPr>
        </p:nvSpPr>
        <p:spPr/>
        <p:txBody>
          <a:bodyPr/>
          <a:lstStyle/>
          <a:p>
            <a:pPr lvl="0"/>
            <a:r>
              <a:rPr lang="en-GB"/>
              <a:t>Narratives in </a:t>
            </a:r>
            <a:br>
              <a:rPr lang="en-GB"/>
            </a:br>
            <a:r>
              <a:rPr lang="en-GB"/>
              <a:t>The Early History of F#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05BB32-B2EB-41FD-9955-DF31ECEAD1F4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lvl="0"/>
            <a:r>
              <a:rPr lang="en-GB"/>
              <a:t>Don Syme, Researcher and Community Contributor, Microsoft</a:t>
            </a:r>
          </a:p>
          <a:p>
            <a:pPr lvl="0"/>
            <a:endParaRPr lang="en-GB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1A2D11F-F9A0-4846-A457-5A8F77089C9B}"/>
              </a:ext>
            </a:extLst>
          </p:cNvPr>
          <p:cNvSpPr txBox="1"/>
          <p:nvPr/>
        </p:nvSpPr>
        <p:spPr>
          <a:xfrm>
            <a:off x="1665753" y="2115628"/>
            <a:ext cx="2090263" cy="317009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The World as It Was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4000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(~1997)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B991508-5346-42F4-9B92-286FDECECE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0420" y="428625"/>
            <a:ext cx="6734171" cy="6000749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FCEB653-550A-48D6-8D67-D19A074B660A}"/>
              </a:ext>
            </a:extLst>
          </p:cNvPr>
          <p:cNvSpPr txBox="1"/>
          <p:nvPr/>
        </p:nvSpPr>
        <p:spPr>
          <a:xfrm>
            <a:off x="336276" y="606180"/>
            <a:ext cx="4858710" cy="353943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The World Today 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40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6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Practical Strongly Typed Functional  Programming Techniques are Used Everywhere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4CAD64-FD25-4D10-B7D4-59585E1081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9892" y="1136405"/>
            <a:ext cx="2503055" cy="2126449"/>
          </a:xfrm>
          <a:prstGeom prst="rect">
            <a:avLst/>
          </a:prstGeom>
        </p:spPr>
      </p:pic>
      <p:pic>
        <p:nvPicPr>
          <p:cNvPr id="5124" name="Picture 4" descr="Functional Programming in Python: When and How to Use It – Real Python">
            <a:extLst>
              <a:ext uri="{FF2B5EF4-FFF2-40B4-BE49-F238E27FC236}">
                <a16:creationId xmlns:a16="http://schemas.microsoft.com/office/drawing/2014/main" id="{BF7E3CCD-C82F-416F-882D-734CACB395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8075" y="1488937"/>
            <a:ext cx="3153630" cy="1773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Functional Programming in JavaScript | Learn Pure &amp;amp; Impure Functions">
            <a:extLst>
              <a:ext uri="{FF2B5EF4-FFF2-40B4-BE49-F238E27FC236}">
                <a16:creationId xmlns:a16="http://schemas.microsoft.com/office/drawing/2014/main" id="{7CF40754-FFC0-4CCE-9C10-F6AC085E9C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93" r="52739" b="8627"/>
          <a:stretch/>
        </p:blipFill>
        <p:spPr bwMode="auto">
          <a:xfrm>
            <a:off x="9175599" y="3595147"/>
            <a:ext cx="2299843" cy="2244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Functional Programming in C#: Classic Programming Techniques for Modern  Projects: Sturm, Oliver: 9780470744581: Amazon.com: Books">
            <a:extLst>
              <a:ext uri="{FF2B5EF4-FFF2-40B4-BE49-F238E27FC236}">
                <a16:creationId xmlns:a16="http://schemas.microsoft.com/office/drawing/2014/main" id="{EFCBEEED-F132-4490-8AD0-596CE6F0E6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6436" y="4034282"/>
            <a:ext cx="1535146" cy="1934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Learn Functional Programming in Java - Full Course">
            <a:extLst>
              <a:ext uri="{FF2B5EF4-FFF2-40B4-BE49-F238E27FC236}">
                <a16:creationId xmlns:a16="http://schemas.microsoft.com/office/drawing/2014/main" id="{ECCC34C6-B2C7-49FF-B21D-2535ECCB77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9978" y="2598538"/>
            <a:ext cx="2952750" cy="1660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6" name="Picture 12" descr="Elm, original, wordmark, logo Free Icon of Devicon">
            <a:extLst>
              <a:ext uri="{FF2B5EF4-FFF2-40B4-BE49-F238E27FC236}">
                <a16:creationId xmlns:a16="http://schemas.microsoft.com/office/drawing/2014/main" id="{71305C61-21FA-42FC-93C3-4DABAB5A03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6973" y="3097214"/>
            <a:ext cx="1798648" cy="1798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Why we use Kotlin for Android Application Development | by RIAG Digital |  RIAG Digital Techblog | Medium">
            <a:extLst>
              <a:ext uri="{FF2B5EF4-FFF2-40B4-BE49-F238E27FC236}">
                <a16:creationId xmlns:a16="http://schemas.microsoft.com/office/drawing/2014/main" id="{F75D2D52-13F1-4219-B68F-55876DB4F8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6812" y="4676701"/>
            <a:ext cx="2407215" cy="1396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0F6BBC9-E259-43FF-81F3-772E9DF62E83}"/>
              </a:ext>
            </a:extLst>
          </p:cNvPr>
          <p:cNvSpPr txBox="1"/>
          <p:nvPr/>
        </p:nvSpPr>
        <p:spPr>
          <a:xfrm>
            <a:off x="254655" y="622469"/>
            <a:ext cx="4975945" cy="353943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The World Today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4000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6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Practical Strongly Typed Functional  Programming Languages are Usable Everywhere</a:t>
            </a:r>
          </a:p>
        </p:txBody>
      </p:sp>
      <p:pic>
        <p:nvPicPr>
          <p:cNvPr id="6146" name="Picture 2" descr="Hands On F# - Rezwan&amp;#39;s Blog">
            <a:extLst>
              <a:ext uri="{FF2B5EF4-FFF2-40B4-BE49-F238E27FC236}">
                <a16:creationId xmlns:a16="http://schemas.microsoft.com/office/drawing/2014/main" id="{39430FFE-0E44-4795-84BE-0512275F6B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0646" y="816975"/>
            <a:ext cx="2294976" cy="1070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Scala (programming language) - Wikipedia">
            <a:extLst>
              <a:ext uri="{FF2B5EF4-FFF2-40B4-BE49-F238E27FC236}">
                <a16:creationId xmlns:a16="http://schemas.microsoft.com/office/drawing/2014/main" id="{32395BC6-FEDF-498F-ABEF-62D4FB855A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0473" y="2317412"/>
            <a:ext cx="2238727" cy="1024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How to Learn Apple Swift 5 Online - Macworld UK">
            <a:extLst>
              <a:ext uri="{FF2B5EF4-FFF2-40B4-BE49-F238E27FC236}">
                <a16:creationId xmlns:a16="http://schemas.microsoft.com/office/drawing/2014/main" id="{C3EF1EF8-D3D1-4D77-8FBA-F8F52CF0E6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0427" y="3659142"/>
            <a:ext cx="2051708" cy="1154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Blog | App&amp;#39;n&amp;#39;roll | Venture building company">
            <a:extLst>
              <a:ext uri="{FF2B5EF4-FFF2-40B4-BE49-F238E27FC236}">
                <a16:creationId xmlns:a16="http://schemas.microsoft.com/office/drawing/2014/main" id="{61480126-C86B-4BC1-B8F0-B4C9102FA6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6597" y="1072381"/>
            <a:ext cx="2381471" cy="1245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6" name="Picture 12" descr="Isar - Intelligible semi-automated reasoning">
            <a:extLst>
              <a:ext uri="{FF2B5EF4-FFF2-40B4-BE49-F238E27FC236}">
                <a16:creationId xmlns:a16="http://schemas.microsoft.com/office/drawing/2014/main" id="{8A13646D-FBAC-4129-826C-A599D2E67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9836" y="3513896"/>
            <a:ext cx="1905000" cy="163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r/mildlypenis - Coq is a programming language / formal theorem prover. This is its logo.">
            <a:extLst>
              <a:ext uri="{FF2B5EF4-FFF2-40B4-BE49-F238E27FC236}">
                <a16:creationId xmlns:a16="http://schemas.microsoft.com/office/drawing/2014/main" id="{02F3BF38-BDB8-4D6D-84C5-72F94E1F3F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4810" y="4008012"/>
            <a:ext cx="1566311" cy="1566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[Family DAG of ML, and related languages, with timeline]">
            <a:extLst>
              <a:ext uri="{FF2B5EF4-FFF2-40B4-BE49-F238E27FC236}">
                <a16:creationId xmlns:a16="http://schemas.microsoft.com/office/drawing/2014/main" id="{9B44194B-4F2A-45F3-9A14-1BFE52D7DB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1461" y="1097115"/>
            <a:ext cx="4613321" cy="2859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rief History of Haskell">
            <a:extLst>
              <a:ext uri="{FF2B5EF4-FFF2-40B4-BE49-F238E27FC236}">
                <a16:creationId xmlns:a16="http://schemas.microsoft.com/office/drawing/2014/main" id="{FD38148A-FCB8-45EB-A6D1-83E6B19723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9836" y="4570289"/>
            <a:ext cx="2676671" cy="1733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2919926-9239-44C5-A272-37B7948DA4ED}"/>
              </a:ext>
            </a:extLst>
          </p:cNvPr>
          <p:cNvSpPr txBox="1"/>
          <p:nvPr/>
        </p:nvSpPr>
        <p:spPr>
          <a:xfrm>
            <a:off x="430152" y="407026"/>
            <a:ext cx="4829604" cy="440120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Rollback to 80s-90s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4000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8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Strongly typed </a:t>
            </a:r>
            <a:r>
              <a:rPr lang="en-GB" sz="2800" dirty="0">
                <a:solidFill>
                  <a:srgbClr val="000000"/>
                </a:solidFill>
                <a:latin typeface="Calibri"/>
              </a:rPr>
              <a:t>FP was</a:t>
            </a:r>
            <a:r>
              <a:rPr lang="en-GB" sz="28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 small but active tribe. 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800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8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Rooted in theorem proving, theory, Standard ML, Haskell, OCaml, experiments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3200" b="0" i="0" u="none" strike="noStrike" kern="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5036423-BA46-4227-9A0B-0B12860B9D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53403" y="338523"/>
            <a:ext cx="3027718" cy="178962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72AFEA3A-A633-4E92-AB2B-03007FAEE4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5012" y="2965651"/>
            <a:ext cx="1120112" cy="1410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2CF650E-9D34-4391-855E-BACCB3E3365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35877" y="5152196"/>
            <a:ext cx="3345244" cy="1135962"/>
          </a:xfrm>
          <a:prstGeom prst="rect">
            <a:avLst/>
          </a:prstGeom>
        </p:spPr>
      </p:pic>
      <p:pic>
        <p:nvPicPr>
          <p:cNvPr id="1030" name="Picture 6" descr="Index of /pub/wikimedia/images/wikipedia/fi/8/81/">
            <a:extLst>
              <a:ext uri="{FF2B5EF4-FFF2-40B4-BE49-F238E27FC236}">
                <a16:creationId xmlns:a16="http://schemas.microsoft.com/office/drawing/2014/main" id="{8DDB93EE-020F-4545-8F84-ED1012F880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2583" y="118650"/>
            <a:ext cx="1394212" cy="808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9103CAE-C8B5-4081-8903-BDA6521FAFA9}"/>
              </a:ext>
            </a:extLst>
          </p:cNvPr>
          <p:cNvSpPr txBox="1"/>
          <p:nvPr/>
        </p:nvSpPr>
        <p:spPr>
          <a:xfrm>
            <a:off x="301047" y="1283178"/>
            <a:ext cx="4907347" cy="132343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The Object-Oriented Tidal Wave, 1986-1998</a:t>
            </a:r>
          </a:p>
        </p:txBody>
      </p:sp>
      <p:pic>
        <p:nvPicPr>
          <p:cNvPr id="3" name="Picture 2" descr="911-tidal-wave-04">
            <a:extLst>
              <a:ext uri="{FF2B5EF4-FFF2-40B4-BE49-F238E27FC236}">
                <a16:creationId xmlns:a16="http://schemas.microsoft.com/office/drawing/2014/main" id="{C65A3F8A-6C10-4539-A38F-5B6FB914C58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478179" y="1008180"/>
            <a:ext cx="6057323" cy="404018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512BE7C1-506D-496A-A9BF-5632BE726614}"/>
              </a:ext>
            </a:extLst>
          </p:cNvPr>
          <p:cNvSpPr/>
          <p:nvPr/>
        </p:nvSpPr>
        <p:spPr>
          <a:xfrm>
            <a:off x="-85229" y="3304385"/>
            <a:ext cx="5679897" cy="304698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400" b="0" i="0" u="none" strike="noStrike" kern="0" cap="none" spc="0" baseline="0" dirty="0">
              <a:solidFill>
                <a:srgbClr val="000000"/>
              </a:solidFill>
              <a:uFillTx/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400" kern="0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0" i="0" u="none" strike="noStrike" kern="0" cap="none" spc="0" baseline="0" dirty="0">
                <a:solidFill>
                  <a:srgbClr val="000000"/>
                </a:solidFill>
                <a:uFillTx/>
                <a:latin typeface="Calibri"/>
              </a:rPr>
              <a:t>A story in itself, colossal impact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400" b="0" i="0" u="none" strike="noStrike" kern="0" cap="none" spc="0" baseline="0" dirty="0">
              <a:solidFill>
                <a:srgbClr val="000000"/>
              </a:solidFill>
              <a:uFillTx/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0" i="0" u="none" strike="noStrike" kern="0" cap="none" spc="0" baseline="0" dirty="0">
                <a:solidFill>
                  <a:srgbClr val="000000"/>
                </a:solidFill>
                <a:uFillTx/>
                <a:latin typeface="Calibri"/>
              </a:rPr>
              <a:t>On Platform Companies (</a:t>
            </a:r>
            <a:r>
              <a:rPr lang="en-GB" sz="2400" b="0" i="0" u="none" strike="noStrike" kern="0" cap="none" spc="0" baseline="0" dirty="0" err="1">
                <a:solidFill>
                  <a:srgbClr val="000000"/>
                </a:solidFill>
                <a:uFillTx/>
                <a:latin typeface="Calibri"/>
              </a:rPr>
              <a:t>Obj</a:t>
            </a:r>
            <a:r>
              <a:rPr lang="en-GB" sz="2400" b="0" i="0" u="none" strike="noStrike" kern="0" cap="none" spc="0" baseline="0" dirty="0">
                <a:solidFill>
                  <a:srgbClr val="000000"/>
                </a:solidFill>
                <a:uFillTx/>
                <a:latin typeface="Calibri"/>
              </a:rPr>
              <a:t>-C, C++, Java)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0" i="0" u="none" strike="noStrike" kern="0" cap="none" spc="0" baseline="0" dirty="0">
                <a:solidFill>
                  <a:srgbClr val="000000"/>
                </a:solidFill>
                <a:uFillTx/>
                <a:latin typeface="Calibri"/>
              </a:rPr>
              <a:t>On Microsoft (C++, Java)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0" i="0" u="none" strike="noStrike" kern="0" cap="none" spc="0" baseline="0" dirty="0">
                <a:solidFill>
                  <a:srgbClr val="000000"/>
                </a:solidFill>
                <a:uFillTx/>
                <a:latin typeface="Calibri"/>
              </a:rPr>
              <a:t>On CS Academia (Java)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0" i="0" u="none" strike="noStrike" kern="0" cap="none" spc="0" baseline="0" dirty="0">
                <a:solidFill>
                  <a:srgbClr val="000000"/>
                </a:solidFill>
                <a:uFillTx/>
                <a:latin typeface="Calibri"/>
              </a:rPr>
              <a:t>On Every Programming Language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D2876C-7479-4FA2-A3CD-491C773DC6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498" y="3207128"/>
            <a:ext cx="4486275" cy="59055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2364668-E445-4219-A4FC-2B18A19204F3}"/>
              </a:ext>
            </a:extLst>
          </p:cNvPr>
          <p:cNvSpPr txBox="1"/>
          <p:nvPr/>
        </p:nvSpPr>
        <p:spPr>
          <a:xfrm>
            <a:off x="288759" y="1258278"/>
            <a:ext cx="3962808" cy="255454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Response 1 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4000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Find something else to believe in</a:t>
            </a:r>
          </a:p>
        </p:txBody>
      </p:sp>
      <p:pic>
        <p:nvPicPr>
          <p:cNvPr id="3" name="Picture 2" descr="Explainer: what is postmodernism?">
            <a:extLst>
              <a:ext uri="{FF2B5EF4-FFF2-40B4-BE49-F238E27FC236}">
                <a16:creationId xmlns:a16="http://schemas.microsoft.com/office/drawing/2014/main" id="{1CD8C309-F440-4D32-BCE8-17B61E89F0E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297835" y="711202"/>
            <a:ext cx="7182657" cy="4790834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CA4E1DE-E4DE-4D22-84D2-A457DB1C54A0}"/>
              </a:ext>
            </a:extLst>
          </p:cNvPr>
          <p:cNvSpPr txBox="1"/>
          <p:nvPr/>
        </p:nvSpPr>
        <p:spPr>
          <a:xfrm>
            <a:off x="291529" y="1228397"/>
            <a:ext cx="4462272" cy="501675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Response 2 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4000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Retreat to the fort!  </a:t>
            </a:r>
            <a:r>
              <a:rPr lang="en-GB" sz="4000" b="0" i="0" u="none" strike="noStrike" kern="0" cap="none" spc="0" baseline="0" dirty="0">
                <a:solidFill>
                  <a:srgbClr val="000000"/>
                </a:solidFill>
                <a:uFillTx/>
                <a:latin typeface="Calibri"/>
              </a:rPr>
              <a:t>Focus on F</a:t>
            </a: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oundations! Focus on Pure Functional!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4000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40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  <p:pic>
        <p:nvPicPr>
          <p:cNvPr id="3" name="Picture 2" descr="I Love Logic: College Ruled Journal - Blank Lined Notebook: Amazon.co.uk:  Skinner, J M: 9781070813820: Books">
            <a:extLst>
              <a:ext uri="{FF2B5EF4-FFF2-40B4-BE49-F238E27FC236}">
                <a16:creationId xmlns:a16="http://schemas.microsoft.com/office/drawing/2014/main" id="{1A826504-A0E7-483D-9D52-0467C3B63A8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755920" y="331561"/>
            <a:ext cx="3734446" cy="559972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170" name="Picture 2" descr="A Theory of Objects (Monographs in Computer Science): Amazon.co.uk: Martin  Abadi, L. Cardelli: 9780387947754: Books">
            <a:extLst>
              <a:ext uri="{FF2B5EF4-FFF2-40B4-BE49-F238E27FC236}">
                <a16:creationId xmlns:a16="http://schemas.microsoft.com/office/drawing/2014/main" id="{B812CBDE-764A-435B-B438-144B1AD901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2139" y="3429000"/>
            <a:ext cx="2022109" cy="3202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237D072D-0177-42CE-9CFD-E33AE71600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8096" y="3885546"/>
            <a:ext cx="1717900" cy="2544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6C97B5B-E5FB-4A0D-9235-24ED88F0E8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1910" y="5515879"/>
            <a:ext cx="3929961" cy="111570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05FAF4E-8AF8-4FF3-99D1-088F50D71C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69071" y="36907"/>
            <a:ext cx="4029075" cy="10287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174" name="Picture 6" descr="GitHub - thinkphp/haskell-training: Experiments with Haskell.">
            <a:extLst>
              <a:ext uri="{FF2B5EF4-FFF2-40B4-BE49-F238E27FC236}">
                <a16:creationId xmlns:a16="http://schemas.microsoft.com/office/drawing/2014/main" id="{A3E4E421-F3EA-4A7E-BB13-A8016345C9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9368" y="4791886"/>
            <a:ext cx="4105275" cy="163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CA4E1DE-E4DE-4D22-84D2-A457DB1C54A0}"/>
              </a:ext>
            </a:extLst>
          </p:cNvPr>
          <p:cNvSpPr txBox="1"/>
          <p:nvPr/>
        </p:nvSpPr>
        <p:spPr>
          <a:xfrm>
            <a:off x="469441" y="1228397"/>
            <a:ext cx="4462272" cy="501675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Response 3 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4000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Verify the stuff using functional/theory tools!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4000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40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  <p:pic>
        <p:nvPicPr>
          <p:cNvPr id="13318" name="Picture 6" descr="Extended Static Checking for Java Cormac Flanagan Joint">
            <a:extLst>
              <a:ext uri="{FF2B5EF4-FFF2-40B4-BE49-F238E27FC236}">
                <a16:creationId xmlns:a16="http://schemas.microsoft.com/office/drawing/2014/main" id="{DFF72516-A1DF-48D8-9A30-E6415D0141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5230" y="622789"/>
            <a:ext cx="3741615" cy="2806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PPT - The Static Driver Verifier Research Platform PowerPoint Presentation  - ID:3371111">
            <a:extLst>
              <a:ext uri="{FF2B5EF4-FFF2-40B4-BE49-F238E27FC236}">
                <a16:creationId xmlns:a16="http://schemas.microsoft.com/office/drawing/2014/main" id="{70FB51AA-3500-41DD-AD13-4D10D97C73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0289" y="2336800"/>
            <a:ext cx="4840328" cy="363024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0" name="Picture 8" descr="Spec# – Programming Methodology Group | ETH Zurich">
            <a:extLst>
              <a:ext uri="{FF2B5EF4-FFF2-40B4-BE49-F238E27FC236}">
                <a16:creationId xmlns:a16="http://schemas.microsoft.com/office/drawing/2014/main" id="{32805775-26C1-4BDF-9646-8702294388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1712" y="3868128"/>
            <a:ext cx="3295650" cy="27051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A3370A4-DD67-4518-9779-90E1FE6AC5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15483" y="4865930"/>
            <a:ext cx="4333875" cy="185737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48397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D6CD00E-2544-42CC-A79B-BBBFD491B1DD}"/>
              </a:ext>
            </a:extLst>
          </p:cNvPr>
          <p:cNvSpPr txBox="1"/>
          <p:nvPr/>
        </p:nvSpPr>
        <p:spPr>
          <a:xfrm>
            <a:off x="217063" y="1314795"/>
            <a:ext cx="5204560" cy="378565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Response </a:t>
            </a:r>
            <a:r>
              <a:rPr lang="en-GB" sz="4000" dirty="0">
                <a:solidFill>
                  <a:srgbClr val="000000"/>
                </a:solidFill>
                <a:latin typeface="Calibri"/>
              </a:rPr>
              <a:t>4</a:t>
            </a: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 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4000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Oh yeah! Get my language running on those object VMs!</a:t>
            </a:r>
            <a:endParaRPr lang="en-GB" sz="4000" b="0" i="0" u="none" strike="noStrike" kern="0" cap="none" spc="0" baseline="0" dirty="0">
              <a:solidFill>
                <a:srgbClr val="000000"/>
              </a:solidFill>
              <a:uFillTx/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2CBBE7-40AE-4997-A982-95970FFD68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8697" y="2955512"/>
            <a:ext cx="2341624" cy="50421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90E961B-2401-474E-A4C3-B478578F4B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5647" y="3613562"/>
            <a:ext cx="5084912" cy="123063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A4682A2-8DA8-451F-B34C-F18AB8E794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5183350"/>
            <a:ext cx="5204559" cy="121354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3BA4749-FB43-4959-8BC8-B6E8EE9702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73598" y="3790341"/>
            <a:ext cx="2854387" cy="139300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9218" name="Picture 2" descr="InterOperate (@inter_operate) | Twitter">
            <a:extLst>
              <a:ext uri="{FF2B5EF4-FFF2-40B4-BE49-F238E27FC236}">
                <a16:creationId xmlns:a16="http://schemas.microsoft.com/office/drawing/2014/main" id="{2ABB6688-28BD-47ED-B245-C6D0C87002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0650" y="272493"/>
            <a:ext cx="2683019" cy="2683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6297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0740AA5-6840-4A4B-86F6-6706637BCDD2}"/>
              </a:ext>
            </a:extLst>
          </p:cNvPr>
          <p:cNvSpPr txBox="1"/>
          <p:nvPr/>
        </p:nvSpPr>
        <p:spPr>
          <a:xfrm>
            <a:off x="612701" y="987280"/>
            <a:ext cx="3901799" cy="440120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Response </a:t>
            </a:r>
            <a:r>
              <a:rPr lang="en-GB" sz="4000" dirty="0">
                <a:solidFill>
                  <a:srgbClr val="000000"/>
                </a:solidFill>
                <a:latin typeface="Calibri"/>
              </a:rPr>
              <a:t>5</a:t>
            </a:r>
            <a:endParaRPr lang="en-GB" sz="40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4000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Rationally deconstruct Functional and Object Programming</a:t>
            </a:r>
          </a:p>
        </p:txBody>
      </p:sp>
      <p:pic>
        <p:nvPicPr>
          <p:cNvPr id="2050" name="Picture 2" descr="Deconstruction">
            <a:extLst>
              <a:ext uri="{FF2B5EF4-FFF2-40B4-BE49-F238E27FC236}">
                <a16:creationId xmlns:a16="http://schemas.microsoft.com/office/drawing/2014/main" id="{86C8D7F0-2AB0-4749-991E-AFE532ED9C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2307" y="664914"/>
            <a:ext cx="4111402" cy="2179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ECBCB2A-B2C6-44D4-9992-7BA400D995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6122" y="3187883"/>
            <a:ext cx="5103771" cy="287087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BD62A40-C629-4FDE-AF2B-9CA43EADDA0A}"/>
              </a:ext>
            </a:extLst>
          </p:cNvPr>
          <p:cNvSpPr txBox="1"/>
          <p:nvPr/>
        </p:nvSpPr>
        <p:spPr>
          <a:xfrm>
            <a:off x="1847686" y="920621"/>
            <a:ext cx="8496628" cy="501675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A meta-talk about a meta-language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4000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Not a recap of the paper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4000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From 1970s to 2015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4000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From Milner, Newey, Morris to Microsoft and Open Source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0580DFD-70DF-4C29-B7B5-B0ACD7F80D96}"/>
              </a:ext>
            </a:extLst>
          </p:cNvPr>
          <p:cNvSpPr txBox="1"/>
          <p:nvPr/>
        </p:nvSpPr>
        <p:spPr>
          <a:xfrm>
            <a:off x="923285" y="894164"/>
            <a:ext cx="3774831" cy="440120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Response 6a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4000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Seek a synthesis!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4000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Make Functional Languages more Object-Oriented!</a:t>
            </a:r>
          </a:p>
        </p:txBody>
      </p:sp>
      <p:pic>
        <p:nvPicPr>
          <p:cNvPr id="3074" name="Picture 2" descr="Community – OCaml">
            <a:extLst>
              <a:ext uri="{FF2B5EF4-FFF2-40B4-BE49-F238E27FC236}">
                <a16:creationId xmlns:a16="http://schemas.microsoft.com/office/drawing/2014/main" id="{72997389-82C4-40DA-9E39-DE8A8E851F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7791" y="351992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B79ECC2-60E3-4901-9E42-9298645964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5520" y="2639334"/>
            <a:ext cx="5438775" cy="12573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67897F20-3CBA-4CBC-95CF-AD9C2A4661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6609" y="1217667"/>
            <a:ext cx="1381125" cy="552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C5C6F948-7C3C-4DC2-BC97-766B3B528F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1854" y="4122390"/>
            <a:ext cx="2925536" cy="2026383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34530E2-A8F8-4090-A1B1-C57FF7AE3139}"/>
              </a:ext>
            </a:extLst>
          </p:cNvPr>
          <p:cNvSpPr txBox="1"/>
          <p:nvPr/>
        </p:nvSpPr>
        <p:spPr>
          <a:xfrm>
            <a:off x="861288" y="920621"/>
            <a:ext cx="3907386" cy="501675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Response 6</a:t>
            </a:r>
            <a:r>
              <a:rPr lang="en-GB" sz="4000" dirty="0">
                <a:solidFill>
                  <a:srgbClr val="000000"/>
                </a:solidFill>
                <a:latin typeface="Calibri"/>
              </a:rPr>
              <a:t>b</a:t>
            </a: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 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4000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Seek a synthesis! 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4000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Make Object-Oriented Languages more Functional!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61523E2C-6E95-4223-B229-55F3F6C53C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9415" y="4597474"/>
            <a:ext cx="2095500" cy="962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6A375AD-A255-41F9-9A36-43E07CAAC0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4399" y="514963"/>
            <a:ext cx="4896744" cy="176847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1ED9D48-4D4D-4986-87B2-D06EEC8882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2043" y="2460064"/>
            <a:ext cx="4229100" cy="12287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8DF5D0A-9657-4E55-98E8-813EF16FC4EF}"/>
              </a:ext>
            </a:extLst>
          </p:cNvPr>
          <p:cNvSpPr txBox="1"/>
          <p:nvPr/>
        </p:nvSpPr>
        <p:spPr>
          <a:xfrm>
            <a:off x="6627279" y="5845249"/>
            <a:ext cx="3580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+ many other more recent examples</a:t>
            </a:r>
          </a:p>
        </p:txBody>
      </p:sp>
      <p:pic>
        <p:nvPicPr>
          <p:cNvPr id="4100" name="Picture 4" descr="Oracle updates Java two weeks early to address more security  vulnerabilities - The Verge">
            <a:extLst>
              <a:ext uri="{FF2B5EF4-FFF2-40B4-BE49-F238E27FC236}">
                <a16:creationId xmlns:a16="http://schemas.microsoft.com/office/drawing/2014/main" id="{1E502127-5924-4424-9671-0E82BF12A8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2580" y="3926850"/>
            <a:ext cx="1782288" cy="1334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CSharp logo vector">
            <a:extLst>
              <a:ext uri="{FF2B5EF4-FFF2-40B4-BE49-F238E27FC236}">
                <a16:creationId xmlns:a16="http://schemas.microsoft.com/office/drawing/2014/main" id="{800D2C6D-3CE6-416B-A8E0-C6D16AA990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5428" y="3849290"/>
            <a:ext cx="1782288" cy="178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C Language Course - C++ Logo - 737x692 PNG Download - PNGkit">
            <a:extLst>
              <a:ext uri="{FF2B5EF4-FFF2-40B4-BE49-F238E27FC236}">
                <a16:creationId xmlns:a16="http://schemas.microsoft.com/office/drawing/2014/main" id="{B5ED7FE6-77D7-4AF6-8DBE-CF86C2F8A6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0719" y="5559499"/>
            <a:ext cx="1122848" cy="1028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Cω - Wikipedia">
            <a:extLst>
              <a:ext uri="{FF2B5EF4-FFF2-40B4-BE49-F238E27FC236}">
                <a16:creationId xmlns:a16="http://schemas.microsoft.com/office/drawing/2014/main" id="{BB191A59-3E77-46E3-B1D3-9734B0D386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1391" y="3589795"/>
            <a:ext cx="1782288" cy="905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9A78213-35C8-49A1-B0AD-BEDF8C0A039B}"/>
              </a:ext>
            </a:extLst>
          </p:cNvPr>
          <p:cNvSpPr txBox="1"/>
          <p:nvPr/>
        </p:nvSpPr>
        <p:spPr>
          <a:xfrm>
            <a:off x="1767237" y="589245"/>
            <a:ext cx="8657525" cy="58477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2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Meanwhile…. Over at Microsoft….</a:t>
            </a:r>
          </a:p>
        </p:txBody>
      </p:sp>
      <p:pic>
        <p:nvPicPr>
          <p:cNvPr id="12290" name="Picture 2" descr="Microsoft Research | Logopedia | Fandom">
            <a:extLst>
              <a:ext uri="{FF2B5EF4-FFF2-40B4-BE49-F238E27FC236}">
                <a16:creationId xmlns:a16="http://schemas.microsoft.com/office/drawing/2014/main" id="{A790A91C-9AEF-4B65-828F-2ECA41279C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130" y="5075460"/>
            <a:ext cx="4187175" cy="953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4" name="Picture 6" descr="Windows 95 logo.sys files (logo, logos, logow) : Microsoft : Free Download,  Borrow, and Streaming : Internet Archive">
            <a:extLst>
              <a:ext uri="{FF2B5EF4-FFF2-40B4-BE49-F238E27FC236}">
                <a16:creationId xmlns:a16="http://schemas.microsoft.com/office/drawing/2014/main" id="{05127CBE-9E6B-4B3A-A611-0E60F0B0D4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232" y="744031"/>
            <a:ext cx="2653612" cy="1653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1C717A1-5965-4FE8-A850-50A6BF81F1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9905" y="1529467"/>
            <a:ext cx="2910143" cy="160723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298" name="Picture 10" descr="Oct features">
            <a:extLst>
              <a:ext uri="{FF2B5EF4-FFF2-40B4-BE49-F238E27FC236}">
                <a16:creationId xmlns:a16="http://schemas.microsoft.com/office/drawing/2014/main" id="{4E7113F3-11C5-4916-8420-CDDA65A762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4129" y="4056945"/>
            <a:ext cx="1800225" cy="2543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00" name="Picture 12" descr="Netscape Navigator - Wikipedia">
            <a:extLst>
              <a:ext uri="{FF2B5EF4-FFF2-40B4-BE49-F238E27FC236}">
                <a16:creationId xmlns:a16="http://schemas.microsoft.com/office/drawing/2014/main" id="{1B4CB374-2F1F-4480-8866-B4941231D1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1218" y="2397867"/>
            <a:ext cx="1968366" cy="1968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1996-01-23 | ProfessorWay">
            <a:extLst>
              <a:ext uri="{FF2B5EF4-FFF2-40B4-BE49-F238E27FC236}">
                <a16:creationId xmlns:a16="http://schemas.microsoft.com/office/drawing/2014/main" id="{64CC7821-C729-4DE7-B962-CA8ABC5FAA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1483" y="1537026"/>
            <a:ext cx="2619375" cy="2076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02" name="Picture 14" descr="NET – Logos Download">
            <a:extLst>
              <a:ext uri="{FF2B5EF4-FFF2-40B4-BE49-F238E27FC236}">
                <a16:creationId xmlns:a16="http://schemas.microsoft.com/office/drawing/2014/main" id="{E94DAB33-4F86-4465-BBB7-3C92A9A354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3457" y="3503835"/>
            <a:ext cx="2914650" cy="1571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3173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9A78213-35C8-49A1-B0AD-BEDF8C0A039B}"/>
              </a:ext>
            </a:extLst>
          </p:cNvPr>
          <p:cNvSpPr txBox="1"/>
          <p:nvPr/>
        </p:nvSpPr>
        <p:spPr>
          <a:xfrm>
            <a:off x="1545856" y="1905506"/>
            <a:ext cx="9311441" cy="304698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2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The worlds of Robin Milner and Bill Gates collide!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3200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2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All the tribes of computer science descend on Microsoft and Microsoft Research!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3200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2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Much early work centred on .NET</a:t>
            </a:r>
          </a:p>
        </p:txBody>
      </p:sp>
    </p:spTree>
    <p:extLst>
      <p:ext uri="{BB962C8B-B14F-4D97-AF65-F5344CB8AC3E}">
        <p14:creationId xmlns:p14="http://schemas.microsoft.com/office/powerpoint/2010/main" val="19196946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9A78213-35C8-49A1-B0AD-BEDF8C0A039B}"/>
              </a:ext>
            </a:extLst>
          </p:cNvPr>
          <p:cNvSpPr txBox="1"/>
          <p:nvPr/>
        </p:nvSpPr>
        <p:spPr>
          <a:xfrm>
            <a:off x="333689" y="660274"/>
            <a:ext cx="5881036" cy="600164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.NET Generics (1998-2004)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4000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Breaking through the nominal, class-based Object-Oriented wall</a:t>
            </a:r>
          </a:p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4000" dirty="0">
              <a:solidFill>
                <a:srgbClr val="000000"/>
              </a:solidFill>
            </a:endParaRPr>
          </a:p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dirty="0">
                <a:solidFill>
                  <a:srgbClr val="000000"/>
                </a:solidFill>
              </a:rPr>
              <a:t>Built on GJ, Pizza by Wadler/Odersky et al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4000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“Puts .NET 20 years ahead”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4000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850BC1-52D7-4823-B82E-15018B5FA1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7186" y="0"/>
            <a:ext cx="4737045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2331566-1EA0-41B4-A429-AC76BFD31D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4725" y="2612557"/>
            <a:ext cx="5339506" cy="70093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9A78213-35C8-49A1-B0AD-BEDF8C0A039B}"/>
              </a:ext>
            </a:extLst>
          </p:cNvPr>
          <p:cNvSpPr txBox="1"/>
          <p:nvPr/>
        </p:nvSpPr>
        <p:spPr>
          <a:xfrm>
            <a:off x="1767237" y="1166842"/>
            <a:ext cx="8657525" cy="452431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2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By 2002 .NET Generics was safely landed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3200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2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However, C# 2.0 was still, from the strongly-typed FP perspective, verbose, unusable, untrustworthy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3200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2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Sample after sample showed 3x-5x code size difference for like-for-like, full of null checking etc.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3200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32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836688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>
                <a:latin typeface="Segoe UI Light" panose="020B0502040204020203" pitchFamily="34" charset="0"/>
              </a:rPr>
              <a:t>A later example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090493" y="2061699"/>
            <a:ext cx="2914260" cy="175330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GB" sz="6595" dirty="0"/>
              <a:t>350,000</a:t>
            </a:r>
            <a:endParaRPr lang="en-GB" sz="7994" dirty="0"/>
          </a:p>
          <a:p>
            <a:pPr algn="ctr"/>
            <a:r>
              <a:rPr lang="en-GB" sz="2399" dirty="0">
                <a:latin typeface="Segoe UI Light" pitchFamily="34" charset="0"/>
              </a:rPr>
              <a:t>lines of C# OO</a:t>
            </a:r>
          </a:p>
          <a:p>
            <a:pPr algn="ctr"/>
            <a:r>
              <a:rPr lang="en-GB" sz="2399" dirty="0">
                <a:latin typeface="Segoe UI Light" pitchFamily="34" charset="0"/>
              </a:rPr>
              <a:t>by offshore team</a:t>
            </a:r>
            <a:endParaRPr lang="en-GB" sz="100" dirty="0">
              <a:latin typeface="Segoe UI Light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748182" y="3500963"/>
            <a:ext cx="2986908" cy="175330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GB" sz="6595" dirty="0"/>
              <a:t>30,000</a:t>
            </a:r>
            <a:endParaRPr lang="en-GB" sz="7994" dirty="0"/>
          </a:p>
          <a:p>
            <a:pPr algn="ctr"/>
            <a:r>
              <a:rPr lang="en-GB" sz="2399" dirty="0">
                <a:latin typeface="Segoe UI Light" pitchFamily="34" charset="0"/>
              </a:rPr>
              <a:t>lines of robust F#, with </a:t>
            </a:r>
          </a:p>
          <a:p>
            <a:pPr algn="ctr"/>
            <a:r>
              <a:rPr lang="en-GB" sz="2399" dirty="0">
                <a:latin typeface="Segoe UI Light" pitchFamily="34" charset="0"/>
              </a:rPr>
              <a:t>parallel +more features</a:t>
            </a:r>
            <a:endParaRPr lang="en-GB" sz="100" dirty="0">
              <a:latin typeface="Segoe UI Light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688171" y="5254212"/>
            <a:ext cx="3718907" cy="63478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825" dirty="0"/>
              <a:t>An application to evaluate the revenue due from </a:t>
            </a:r>
            <a:r>
              <a:rPr lang="en-GB" sz="825" dirty="0">
                <a:hlinkClick r:id="rId2"/>
              </a:rPr>
              <a:t>Balancing Services</a:t>
            </a:r>
            <a:r>
              <a:rPr lang="en-GB" sz="825" dirty="0"/>
              <a:t> contracts in the UK energy industry</a:t>
            </a:r>
          </a:p>
          <a:p>
            <a:endParaRPr lang="en-GB" sz="825" dirty="0"/>
          </a:p>
          <a:p>
            <a:r>
              <a:rPr lang="en-GB" sz="825" dirty="0">
                <a:hlinkClick r:id="rId3"/>
              </a:rPr>
              <a:t>http://simontcousins.azurewebsites.net/does-the-language-you-use-make-a-difference-revisited/</a:t>
            </a:r>
            <a:r>
              <a:rPr lang="en-GB" sz="825" dirty="0"/>
              <a:t> 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2708" y="1822771"/>
            <a:ext cx="5410739" cy="1660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448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4877" y="1417982"/>
            <a:ext cx="8429457" cy="4161183"/>
          </a:xfrm>
          <a:prstGeom prst="rect">
            <a:avLst/>
          </a:prstGeom>
          <a:ln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3019294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9A78213-35C8-49A1-B0AD-BEDF8C0A039B}"/>
              </a:ext>
            </a:extLst>
          </p:cNvPr>
          <p:cNvSpPr txBox="1"/>
          <p:nvPr/>
        </p:nvSpPr>
        <p:spPr>
          <a:xfrm>
            <a:off x="2004061" y="1536174"/>
            <a:ext cx="8183878" cy="378565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F# 1.0 was born from an obsessive compulsion - “we must do this or else what else are we here for?” 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4000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A desire to ensure strongly-typed FP was a real option in the 2000s</a:t>
            </a:r>
          </a:p>
        </p:txBody>
      </p:sp>
    </p:spTree>
    <p:extLst>
      <p:ext uri="{BB962C8B-B14F-4D97-AF65-F5344CB8AC3E}">
        <p14:creationId xmlns:p14="http://schemas.microsoft.com/office/powerpoint/2010/main" val="42301494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elage brand revived with D12 hypercar | GRR">
            <a:extLst>
              <a:ext uri="{FF2B5EF4-FFF2-40B4-BE49-F238E27FC236}">
                <a16:creationId xmlns:a16="http://schemas.microsoft.com/office/drawing/2014/main" id="{8D6E20FF-18F4-4861-A39C-18C31FAAE34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579962" y="563625"/>
            <a:ext cx="3649380" cy="205277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" name="Picture 2" descr="Bus engines-Weichai Group">
            <a:extLst>
              <a:ext uri="{FF2B5EF4-FFF2-40B4-BE49-F238E27FC236}">
                <a16:creationId xmlns:a16="http://schemas.microsoft.com/office/drawing/2014/main" id="{E2E5F727-5463-4449-AA8C-CB7E6F31FC9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rcRect/>
          <a:stretch>
            <a:fillRect/>
          </a:stretch>
        </p:blipFill>
        <p:spPr>
          <a:xfrm>
            <a:off x="8070732" y="3973659"/>
            <a:ext cx="2486025" cy="1838328"/>
          </a:xfrm>
          <a:prstGeom prst="rect">
            <a:avLst/>
          </a:prstGeom>
          <a:solidFill>
            <a:srgbClr val="FFFFFF">
              <a:alpha val="1000"/>
            </a:srgbClr>
          </a:solidFill>
          <a:ln cap="flat">
            <a:noFill/>
          </a:ln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12DDD22-523D-4AA4-BF5D-E84B3FD7D948}"/>
              </a:ext>
            </a:extLst>
          </p:cNvPr>
          <p:cNvCxnSpPr/>
          <p:nvPr/>
        </p:nvCxnSpPr>
        <p:spPr>
          <a:xfrm flipV="1">
            <a:off x="9313744" y="2616400"/>
            <a:ext cx="0" cy="123370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686724E-AC97-4CCD-BCA0-E50A58310FD2}"/>
              </a:ext>
            </a:extLst>
          </p:cNvPr>
          <p:cNvSpPr txBox="1"/>
          <p:nvPr/>
        </p:nvSpPr>
        <p:spPr>
          <a:xfrm>
            <a:off x="10556757" y="4976261"/>
            <a:ext cx="1464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.NET Runtime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752306-89F7-407D-8CE8-D448347AEC7B}"/>
              </a:ext>
            </a:extLst>
          </p:cNvPr>
          <p:cNvSpPr txBox="1"/>
          <p:nvPr/>
        </p:nvSpPr>
        <p:spPr>
          <a:xfrm>
            <a:off x="10420399" y="2741031"/>
            <a:ext cx="808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OCaml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37D766-5BC7-434E-AC95-EA783E6814DE}"/>
              </a:ext>
            </a:extLst>
          </p:cNvPr>
          <p:cNvSpPr txBox="1"/>
          <p:nvPr/>
        </p:nvSpPr>
        <p:spPr>
          <a:xfrm>
            <a:off x="8070732" y="5811987"/>
            <a:ext cx="2284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(This is a truck engine)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F90A789-DA0D-4E7D-908C-82C0F46773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894" y="707883"/>
            <a:ext cx="6456123" cy="4432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653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BD62A40-C629-4FDE-AF2B-9CA43EADDA0A}"/>
              </a:ext>
            </a:extLst>
          </p:cNvPr>
          <p:cNvSpPr txBox="1"/>
          <p:nvPr/>
        </p:nvSpPr>
        <p:spPr>
          <a:xfrm>
            <a:off x="2437671" y="1843951"/>
            <a:ext cx="7316644" cy="317009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History is always written selectively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4000" b="0" i="0" u="none" strike="noStrike" kern="0" cap="none" spc="0" baseline="0" dirty="0">
              <a:solidFill>
                <a:srgbClr val="000000"/>
              </a:solidFill>
              <a:uFillTx/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I’ll be explicit about the narratives I’ve chosen</a:t>
            </a:r>
          </a:p>
        </p:txBody>
      </p:sp>
    </p:spTree>
    <p:extLst>
      <p:ext uri="{BB962C8B-B14F-4D97-AF65-F5344CB8AC3E}">
        <p14:creationId xmlns:p14="http://schemas.microsoft.com/office/powerpoint/2010/main" val="23475081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1C0DB1A-F9D4-460E-9BE6-884858AC8022}"/>
              </a:ext>
            </a:extLst>
          </p:cNvPr>
          <p:cNvSpPr txBox="1"/>
          <p:nvPr/>
        </p:nvSpPr>
        <p:spPr>
          <a:xfrm>
            <a:off x="1818795" y="305068"/>
            <a:ext cx="8554409" cy="617156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0" cap="none" spc="0" baseline="0" dirty="0">
                <a:solidFill>
                  <a:srgbClr val="000000"/>
                </a:solidFill>
                <a:uFillTx/>
                <a:latin typeface="Calibri"/>
              </a:rPr>
              <a:t>The F# approach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4000" kern="0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200" b="0" i="0" u="none" strike="noStrike" kern="0" cap="none" spc="0" baseline="0" dirty="0">
                <a:solidFill>
                  <a:srgbClr val="000000"/>
                </a:solidFill>
                <a:uFillTx/>
                <a:latin typeface="Calibri"/>
              </a:rPr>
              <a:t>Start with </a:t>
            </a:r>
            <a:r>
              <a:rPr lang="en-GB" sz="3200" kern="0" dirty="0">
                <a:solidFill>
                  <a:srgbClr val="000000"/>
                </a:solidFill>
                <a:latin typeface="Calibri"/>
              </a:rPr>
              <a:t>Caml Core</a:t>
            </a:r>
          </a:p>
          <a:p>
            <a:pPr marL="0" marR="0" lvl="0" indent="0" algn="ctr" defTabSz="914400" rtl="0" fontAlgn="auto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200" b="0" i="0" u="none" strike="noStrike" kern="0" cap="none" spc="0" baseline="0" dirty="0">
                <a:solidFill>
                  <a:srgbClr val="000000"/>
                </a:solidFill>
                <a:uFillTx/>
                <a:latin typeface="Calibri"/>
              </a:rPr>
              <a:t>Stay true to core FP principles</a:t>
            </a:r>
          </a:p>
          <a:p>
            <a:pPr marL="0" marR="0" lvl="0" indent="0" algn="ctr" defTabSz="914400" rtl="0" fontAlgn="auto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200" b="0" i="0" u="none" strike="noStrike" kern="0" cap="none" spc="0" baseline="0" dirty="0">
                <a:solidFill>
                  <a:srgbClr val="000000"/>
                </a:solidFill>
                <a:uFillTx/>
                <a:latin typeface="Calibri"/>
              </a:rPr>
              <a:t>Interoperate</a:t>
            </a:r>
          </a:p>
          <a:p>
            <a:pPr algn="ctr">
              <a:lnSpc>
                <a:spcPct val="110000"/>
              </a:lnSpc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200" kern="0" dirty="0">
                <a:solidFill>
                  <a:srgbClr val="000000"/>
                </a:solidFill>
              </a:rPr>
              <a:t>Reuse industrial </a:t>
            </a:r>
            <a:r>
              <a:rPr lang="en-GB" sz="3200" kern="0" dirty="0" err="1">
                <a:solidFill>
                  <a:srgbClr val="000000"/>
                </a:solidFill>
              </a:rPr>
              <a:t>VM+ecosystem</a:t>
            </a:r>
            <a:endParaRPr lang="en-GB" sz="3200" kern="0" dirty="0">
              <a:solidFill>
                <a:srgbClr val="000000"/>
              </a:solidFill>
            </a:endParaRPr>
          </a:p>
          <a:p>
            <a:pPr marL="0" marR="0" lvl="0" indent="0" algn="ctr" defTabSz="914400" rtl="0" fontAlgn="auto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200" kern="0" dirty="0">
                <a:solidFill>
                  <a:srgbClr val="000000"/>
                </a:solidFill>
                <a:latin typeface="Calibri"/>
              </a:rPr>
              <a:t>Deconstruct OO, FP, find synthesis</a:t>
            </a:r>
          </a:p>
          <a:p>
            <a:pPr algn="ctr">
              <a:lnSpc>
                <a:spcPct val="110000"/>
              </a:lnSpc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200" kern="0" dirty="0">
                <a:solidFill>
                  <a:srgbClr val="000000"/>
                </a:solidFill>
              </a:rPr>
              <a:t>Include IDE tooling, REPL</a:t>
            </a:r>
          </a:p>
          <a:p>
            <a:pPr marL="0" marR="0" lvl="0" indent="0" algn="ctr" defTabSz="914400" rtl="0" fontAlgn="auto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200" kern="0" dirty="0">
                <a:solidFill>
                  <a:srgbClr val="000000"/>
                </a:solidFill>
                <a:latin typeface="Calibri"/>
              </a:rPr>
              <a:t>Deliver and apply in industry</a:t>
            </a:r>
          </a:p>
          <a:p>
            <a:pPr marL="0" marR="0" lvl="0" indent="0" algn="ctr" defTabSz="914400" rtl="0" fontAlgn="auto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200" kern="0" dirty="0">
                <a:solidFill>
                  <a:srgbClr val="000000"/>
                </a:solidFill>
                <a:latin typeface="Calibri"/>
              </a:rPr>
              <a:t>Long-term home at Microsoft (Research)</a:t>
            </a:r>
          </a:p>
          <a:p>
            <a:pPr algn="ctr">
              <a:lnSpc>
                <a:spcPct val="110000"/>
              </a:lnSpc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200" kern="0" dirty="0">
                <a:solidFill>
                  <a:srgbClr val="000000"/>
                </a:solidFill>
              </a:rPr>
              <a:t>Focused iterative improvements</a:t>
            </a:r>
          </a:p>
        </p:txBody>
      </p:sp>
    </p:spTree>
    <p:extLst>
      <p:ext uri="{BB962C8B-B14F-4D97-AF65-F5344CB8AC3E}">
        <p14:creationId xmlns:p14="http://schemas.microsoft.com/office/powerpoint/2010/main" val="313841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1C0DB1A-F9D4-460E-9BE6-884858AC8022}"/>
              </a:ext>
            </a:extLst>
          </p:cNvPr>
          <p:cNvSpPr txBox="1"/>
          <p:nvPr/>
        </p:nvSpPr>
        <p:spPr>
          <a:xfrm>
            <a:off x="1895797" y="2459504"/>
            <a:ext cx="8400405" cy="255454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0" cap="none" spc="0" baseline="0" dirty="0">
                <a:solidFill>
                  <a:srgbClr val="000000"/>
                </a:solidFill>
                <a:uFillTx/>
                <a:latin typeface="Calibri"/>
              </a:rPr>
              <a:t>Breaking the Rules of the Strongly Typed Functional Tribe  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4000" kern="0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0" cap="none" spc="0" baseline="0" dirty="0">
                <a:solidFill>
                  <a:srgbClr val="000000"/>
                </a:solidFill>
                <a:uFillTx/>
                <a:latin typeface="Calibri"/>
              </a:rPr>
              <a:t>Beliefs held, Beliefs lost, Beliefs gained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>
            <a:extLst>
              <a:ext uri="{FF2B5EF4-FFF2-40B4-BE49-F238E27FC236}">
                <a16:creationId xmlns:a16="http://schemas.microsoft.com/office/drawing/2014/main" id="{95002AF1-36CA-47B3-8CC7-9BC4F4BFCA10}"/>
              </a:ext>
            </a:extLst>
          </p:cNvPr>
          <p:cNvSpPr txBox="1"/>
          <p:nvPr/>
        </p:nvSpPr>
        <p:spPr>
          <a:xfrm>
            <a:off x="4094298" y="2890391"/>
            <a:ext cx="3580936" cy="107721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2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Expression-oriented programming</a:t>
            </a:r>
          </a:p>
        </p:txBody>
      </p:sp>
      <p:cxnSp>
        <p:nvCxnSpPr>
          <p:cNvPr id="8192" name="Straight Connector 8191">
            <a:extLst>
              <a:ext uri="{FF2B5EF4-FFF2-40B4-BE49-F238E27FC236}">
                <a16:creationId xmlns:a16="http://schemas.microsoft.com/office/drawing/2014/main" id="{1BB25627-E594-4C6E-A892-AA2E8B0FEB7F}"/>
              </a:ext>
            </a:extLst>
          </p:cNvPr>
          <p:cNvCxnSpPr>
            <a:cxnSpLocks/>
          </p:cNvCxnSpPr>
          <p:nvPr/>
        </p:nvCxnSpPr>
        <p:spPr>
          <a:xfrm flipH="1">
            <a:off x="1953928" y="4149748"/>
            <a:ext cx="2491853" cy="29633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03FA1E6-96A3-469C-B592-806DCD841AA5}"/>
              </a:ext>
            </a:extLst>
          </p:cNvPr>
          <p:cNvCxnSpPr>
            <a:cxnSpLocks/>
          </p:cNvCxnSpPr>
          <p:nvPr/>
        </p:nvCxnSpPr>
        <p:spPr>
          <a:xfrm>
            <a:off x="6583712" y="4035182"/>
            <a:ext cx="1362698" cy="32607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034F14B0-7B36-4C25-A1A7-9F696E903B82}"/>
              </a:ext>
            </a:extLst>
          </p:cNvPr>
          <p:cNvCxnSpPr>
            <a:cxnSpLocks/>
          </p:cNvCxnSpPr>
          <p:nvPr/>
        </p:nvCxnSpPr>
        <p:spPr>
          <a:xfrm>
            <a:off x="8013590" y="3327956"/>
            <a:ext cx="4362624" cy="94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23907E6C-FFD4-4091-AD6B-038E6198E347}"/>
              </a:ext>
            </a:extLst>
          </p:cNvPr>
          <p:cNvCxnSpPr>
            <a:cxnSpLocks/>
          </p:cNvCxnSpPr>
          <p:nvPr/>
        </p:nvCxnSpPr>
        <p:spPr>
          <a:xfrm flipV="1">
            <a:off x="6682412" y="-65117"/>
            <a:ext cx="1177840" cy="28543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DFA98EDC-5221-4EC6-9054-AA80FCCEA60C}"/>
              </a:ext>
            </a:extLst>
          </p:cNvPr>
          <p:cNvCxnSpPr>
            <a:cxnSpLocks/>
          </p:cNvCxnSpPr>
          <p:nvPr/>
        </p:nvCxnSpPr>
        <p:spPr>
          <a:xfrm flipH="1" flipV="1">
            <a:off x="2865685" y="-397298"/>
            <a:ext cx="1456470" cy="31474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4AE77937-FDF2-49F2-93AA-C70B3DADDC6B}"/>
              </a:ext>
            </a:extLst>
          </p:cNvPr>
          <p:cNvCxnSpPr>
            <a:cxnSpLocks/>
          </p:cNvCxnSpPr>
          <p:nvPr/>
        </p:nvCxnSpPr>
        <p:spPr>
          <a:xfrm flipH="1" flipV="1">
            <a:off x="-28200" y="3252323"/>
            <a:ext cx="4122498" cy="301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7">
            <a:extLst>
              <a:ext uri="{FF2B5EF4-FFF2-40B4-BE49-F238E27FC236}">
                <a16:creationId xmlns:a16="http://schemas.microsoft.com/office/drawing/2014/main" id="{8A42964F-6A89-4397-967E-5264FD5038D7}"/>
              </a:ext>
            </a:extLst>
          </p:cNvPr>
          <p:cNvSpPr txBox="1"/>
          <p:nvPr/>
        </p:nvSpPr>
        <p:spPr>
          <a:xfrm>
            <a:off x="1058823" y="1749409"/>
            <a:ext cx="2417525" cy="46166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0" i="0" u="none" strike="noStrike" kern="1200" cap="none" spc="0" dirty="0">
                <a:solidFill>
                  <a:srgbClr val="000000"/>
                </a:solidFill>
                <a:uFillTx/>
                <a:latin typeface="Calibri"/>
              </a:rPr>
              <a:t>Parameterization</a:t>
            </a:r>
            <a:endParaRPr lang="en-GB" sz="24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53" name="TextBox 7">
            <a:extLst>
              <a:ext uri="{FF2B5EF4-FFF2-40B4-BE49-F238E27FC236}">
                <a16:creationId xmlns:a16="http://schemas.microsoft.com/office/drawing/2014/main" id="{6F0B43CF-16F3-4145-9FC9-B81DEEDBFEF5}"/>
              </a:ext>
            </a:extLst>
          </p:cNvPr>
          <p:cNvSpPr txBox="1"/>
          <p:nvPr/>
        </p:nvSpPr>
        <p:spPr>
          <a:xfrm>
            <a:off x="4264887" y="1019757"/>
            <a:ext cx="2417525" cy="120032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0" i="0" u="none" strike="noStrike" kern="1200" cap="none" spc="0" dirty="0">
                <a:solidFill>
                  <a:srgbClr val="000000"/>
                </a:solidFill>
                <a:uFillTx/>
                <a:latin typeface="Calibri"/>
              </a:rPr>
              <a:t>Type definitions, modelling, objects</a:t>
            </a:r>
            <a:endParaRPr lang="en-GB" sz="24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54" name="TextBox 7">
            <a:extLst>
              <a:ext uri="{FF2B5EF4-FFF2-40B4-BE49-F238E27FC236}">
                <a16:creationId xmlns:a16="http://schemas.microsoft.com/office/drawing/2014/main" id="{4D357CC1-1F00-4AF6-9E05-3A51519F871A}"/>
              </a:ext>
            </a:extLst>
          </p:cNvPr>
          <p:cNvSpPr txBox="1"/>
          <p:nvPr/>
        </p:nvSpPr>
        <p:spPr>
          <a:xfrm>
            <a:off x="8117552" y="1361071"/>
            <a:ext cx="2417525" cy="83099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0" i="0" u="none" strike="noStrike" kern="1200" cap="none" spc="0" dirty="0">
                <a:solidFill>
                  <a:srgbClr val="000000"/>
                </a:solidFill>
                <a:uFillTx/>
                <a:latin typeface="Calibri"/>
              </a:rPr>
              <a:t>Soundness and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aseline="0" dirty="0">
                <a:solidFill>
                  <a:srgbClr val="000000"/>
                </a:solidFill>
                <a:latin typeface="Calibri"/>
              </a:rPr>
              <a:t>Formalization</a:t>
            </a:r>
            <a:endParaRPr lang="en-GB" sz="24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55" name="TextBox 7">
            <a:extLst>
              <a:ext uri="{FF2B5EF4-FFF2-40B4-BE49-F238E27FC236}">
                <a16:creationId xmlns:a16="http://schemas.microsoft.com/office/drawing/2014/main" id="{B67B87F7-02AF-4ADE-8AA4-408AA017F5B6}"/>
              </a:ext>
            </a:extLst>
          </p:cNvPr>
          <p:cNvSpPr txBox="1"/>
          <p:nvPr/>
        </p:nvSpPr>
        <p:spPr>
          <a:xfrm>
            <a:off x="7946410" y="4497303"/>
            <a:ext cx="2417525" cy="83099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0" i="0" u="none" strike="noStrike" kern="1200" cap="none" spc="0" dirty="0">
                <a:solidFill>
                  <a:srgbClr val="000000"/>
                </a:solidFill>
                <a:uFillTx/>
                <a:latin typeface="Calibri"/>
              </a:rPr>
              <a:t>Types and Type Inference</a:t>
            </a:r>
            <a:endParaRPr lang="en-GB" sz="24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56" name="TextBox 7">
            <a:extLst>
              <a:ext uri="{FF2B5EF4-FFF2-40B4-BE49-F238E27FC236}">
                <a16:creationId xmlns:a16="http://schemas.microsoft.com/office/drawing/2014/main" id="{175741E9-685D-4333-8739-96426DBA6196}"/>
              </a:ext>
            </a:extLst>
          </p:cNvPr>
          <p:cNvSpPr txBox="1"/>
          <p:nvPr/>
        </p:nvSpPr>
        <p:spPr>
          <a:xfrm>
            <a:off x="3343930" y="5082740"/>
            <a:ext cx="3422630" cy="156966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0" i="0" u="none" strike="noStrike" kern="1200" cap="none" spc="0" dirty="0">
                <a:solidFill>
                  <a:srgbClr val="000000"/>
                </a:solidFill>
                <a:uFillTx/>
                <a:latin typeface="Calibri"/>
              </a:rPr>
              <a:t>Computational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aseline="0" dirty="0">
                <a:solidFill>
                  <a:srgbClr val="000000"/>
                </a:solidFill>
                <a:latin typeface="Calibri"/>
              </a:rPr>
              <a:t>modalities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(comprehensions, async, monads, monoids…)</a:t>
            </a:r>
          </a:p>
        </p:txBody>
      </p:sp>
      <p:sp>
        <p:nvSpPr>
          <p:cNvPr id="57" name="TextBox 7">
            <a:extLst>
              <a:ext uri="{FF2B5EF4-FFF2-40B4-BE49-F238E27FC236}">
                <a16:creationId xmlns:a16="http://schemas.microsoft.com/office/drawing/2014/main" id="{28FA9DA7-FDC0-4BBE-BCBA-454695093750}"/>
              </a:ext>
            </a:extLst>
          </p:cNvPr>
          <p:cNvSpPr txBox="1"/>
          <p:nvPr/>
        </p:nvSpPr>
        <p:spPr>
          <a:xfrm>
            <a:off x="619302" y="4035182"/>
            <a:ext cx="2417525" cy="120032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Runtime, ecosystem, interop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540C8363-7714-4F01-90D4-D1879CA65BBE}"/>
              </a:ext>
            </a:extLst>
          </p:cNvPr>
          <p:cNvSpPr txBox="1"/>
          <p:nvPr/>
        </p:nvSpPr>
        <p:spPr>
          <a:xfrm>
            <a:off x="6960145" y="3589170"/>
            <a:ext cx="4930672" cy="70788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Types </a:t>
            </a:r>
            <a:r>
              <a:rPr lang="en-GB" sz="2000" b="0" i="0" u="none" strike="noStrike" kern="1200" cap="none" spc="0" dirty="0">
                <a:solidFill>
                  <a:srgbClr val="000000"/>
                </a:solidFill>
                <a:uFillTx/>
                <a:latin typeface="Calibri"/>
              </a:rPr>
              <a:t>for modelling, perf,  correctness, interop</a:t>
            </a:r>
            <a:endParaRPr lang="en-GB" sz="20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87E7DCCB-04AF-4B38-835E-6C3890F6F5E8}"/>
              </a:ext>
            </a:extLst>
          </p:cNvPr>
          <p:cNvSpPr txBox="1"/>
          <p:nvPr/>
        </p:nvSpPr>
        <p:spPr>
          <a:xfrm>
            <a:off x="6682412" y="4328025"/>
            <a:ext cx="5403012" cy="40011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Hindley-Milner for </a:t>
            </a:r>
            <a:r>
              <a:rPr lang="en-GB" sz="2000" dirty="0">
                <a:solidFill>
                  <a:srgbClr val="000000"/>
                </a:solidFill>
                <a:latin typeface="Calibri"/>
              </a:rPr>
              <a:t>typed succinctness</a:t>
            </a:r>
            <a:endParaRPr lang="en-GB" sz="20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95002AF1-36CA-47B3-8CC7-9BC4F4BFCA10}"/>
              </a:ext>
            </a:extLst>
          </p:cNvPr>
          <p:cNvSpPr txBox="1"/>
          <p:nvPr/>
        </p:nvSpPr>
        <p:spPr>
          <a:xfrm>
            <a:off x="4279316" y="2891046"/>
            <a:ext cx="3580936" cy="107721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2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Expression-oriented programming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62BADE39-50E6-4579-94DA-04FD91DA41F8}"/>
              </a:ext>
            </a:extLst>
          </p:cNvPr>
          <p:cNvSpPr txBox="1"/>
          <p:nvPr/>
        </p:nvSpPr>
        <p:spPr>
          <a:xfrm>
            <a:off x="225834" y="446862"/>
            <a:ext cx="2497918" cy="10156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Functors (parameterized large components)</a:t>
            </a:r>
            <a:endParaRPr lang="en-GB" sz="2000" dirty="0">
              <a:solidFill>
                <a:srgbClr val="000000"/>
              </a:solidFill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72A45897-1AAA-483E-95E7-98EEDABDA692}"/>
              </a:ext>
            </a:extLst>
          </p:cNvPr>
          <p:cNvSpPr txBox="1"/>
          <p:nvPr/>
        </p:nvSpPr>
        <p:spPr>
          <a:xfrm>
            <a:off x="4279316" y="1945596"/>
            <a:ext cx="2491127" cy="70788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Immutable by default, algebraic data</a:t>
            </a: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14687139-5061-437B-9EC4-BCFD1CA15E23}"/>
              </a:ext>
            </a:extLst>
          </p:cNvPr>
          <p:cNvSpPr txBox="1"/>
          <p:nvPr/>
        </p:nvSpPr>
        <p:spPr>
          <a:xfrm>
            <a:off x="8611100" y="6343044"/>
            <a:ext cx="3252420" cy="40011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b="0" i="0" u="none" strike="noStrike" kern="1200" cap="none" spc="0" dirty="0">
                <a:solidFill>
                  <a:srgbClr val="000000"/>
                </a:solidFill>
                <a:uFillTx/>
                <a:latin typeface="Calibri"/>
              </a:rPr>
              <a:t>Types for logic and proof</a:t>
            </a:r>
            <a:endParaRPr lang="en-GB" sz="20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2A35BF56-8CB2-473D-8A93-0CA8E24F8D18}"/>
              </a:ext>
            </a:extLst>
          </p:cNvPr>
          <p:cNvSpPr txBox="1"/>
          <p:nvPr/>
        </p:nvSpPr>
        <p:spPr>
          <a:xfrm>
            <a:off x="8446663" y="1397131"/>
            <a:ext cx="2497918" cy="40011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b="0" i="0" u="none" strike="noStrike" kern="0" cap="none" spc="0" baseline="0" dirty="0">
                <a:solidFill>
                  <a:srgbClr val="000000"/>
                </a:solidFill>
                <a:uFillTx/>
                <a:latin typeface="Calibri"/>
              </a:rPr>
              <a:t>Soundness is supreme</a:t>
            </a:r>
            <a:endParaRPr lang="en-GB" sz="20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471DED49-4D9B-4F32-92DB-2F53870AA569}"/>
              </a:ext>
            </a:extLst>
          </p:cNvPr>
          <p:cNvSpPr txBox="1"/>
          <p:nvPr/>
        </p:nvSpPr>
        <p:spPr>
          <a:xfrm>
            <a:off x="4279316" y="1249571"/>
            <a:ext cx="2491127" cy="40011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b="0" i="0" u="none" strike="noStrike" kern="0" cap="none" spc="0" baseline="0" dirty="0">
                <a:solidFill>
                  <a:srgbClr val="000000"/>
                </a:solidFill>
                <a:uFillTx/>
                <a:latin typeface="Calibri"/>
              </a:rPr>
              <a:t>Functional objects</a:t>
            </a:r>
            <a:endParaRPr lang="en-GB" sz="20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20" name="TextBox 7">
            <a:extLst>
              <a:ext uri="{FF2B5EF4-FFF2-40B4-BE49-F238E27FC236}">
                <a16:creationId xmlns:a16="http://schemas.microsoft.com/office/drawing/2014/main" id="{682B2A81-30B4-450C-8CEB-137BF139125E}"/>
              </a:ext>
            </a:extLst>
          </p:cNvPr>
          <p:cNvSpPr txBox="1"/>
          <p:nvPr/>
        </p:nvSpPr>
        <p:spPr>
          <a:xfrm>
            <a:off x="1058823" y="1749409"/>
            <a:ext cx="2417525" cy="10156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b="0" i="0" u="none" strike="noStrike" kern="1200" cap="none" spc="0" dirty="0">
                <a:solidFill>
                  <a:srgbClr val="000000"/>
                </a:solidFill>
                <a:uFillTx/>
                <a:latin typeface="Calibri"/>
              </a:rPr>
              <a:t>Functional abstraction and parameterization</a:t>
            </a:r>
            <a:endParaRPr lang="en-GB" sz="20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21" name="TextBox 47">
            <a:extLst>
              <a:ext uri="{FF2B5EF4-FFF2-40B4-BE49-F238E27FC236}">
                <a16:creationId xmlns:a16="http://schemas.microsoft.com/office/drawing/2014/main" id="{C64F52A4-D695-4871-99E6-9D2601AF08BC}"/>
              </a:ext>
            </a:extLst>
          </p:cNvPr>
          <p:cNvSpPr txBox="1"/>
          <p:nvPr/>
        </p:nvSpPr>
        <p:spPr>
          <a:xfrm>
            <a:off x="7142006" y="1985000"/>
            <a:ext cx="2609315" cy="70788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dirty="0">
                <a:solidFill>
                  <a:srgbClr val="000000"/>
                </a:solidFill>
                <a:latin typeface="Calibri"/>
              </a:rPr>
              <a:t>Initialization soundness, no nulls</a:t>
            </a:r>
            <a:endParaRPr lang="en-GB" sz="20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23" name="TextBox 46">
            <a:extLst>
              <a:ext uri="{FF2B5EF4-FFF2-40B4-BE49-F238E27FC236}">
                <a16:creationId xmlns:a16="http://schemas.microsoft.com/office/drawing/2014/main" id="{875A17F8-DCB7-409E-AD94-59C2D0E7BA43}"/>
              </a:ext>
            </a:extLst>
          </p:cNvPr>
          <p:cNvSpPr txBox="1"/>
          <p:nvPr/>
        </p:nvSpPr>
        <p:spPr>
          <a:xfrm>
            <a:off x="1364086" y="3807983"/>
            <a:ext cx="2417525" cy="10156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“F# types are .NET</a:t>
            </a:r>
            <a:r>
              <a:rPr lang="en-GB" sz="2000" b="0" i="0" u="none" strike="noStrike" kern="1200" cap="none" spc="0" dirty="0">
                <a:solidFill>
                  <a:srgbClr val="000000"/>
                </a:solidFill>
                <a:uFillTx/>
                <a:latin typeface="Calibri"/>
              </a:rPr>
              <a:t> types, .NET types are F# types”</a:t>
            </a:r>
            <a:endParaRPr lang="en-GB" sz="20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27" name="TextBox 47">
            <a:extLst>
              <a:ext uri="{FF2B5EF4-FFF2-40B4-BE49-F238E27FC236}">
                <a16:creationId xmlns:a16="http://schemas.microsoft.com/office/drawing/2014/main" id="{0EB57736-14F1-4B9D-9ED2-E38D88E4EB23}"/>
              </a:ext>
            </a:extLst>
          </p:cNvPr>
          <p:cNvSpPr txBox="1"/>
          <p:nvPr/>
        </p:nvSpPr>
        <p:spPr>
          <a:xfrm>
            <a:off x="10004736" y="114846"/>
            <a:ext cx="2118063" cy="92333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Languages must have a formal specification!</a:t>
            </a:r>
          </a:p>
        </p:txBody>
      </p:sp>
      <p:sp>
        <p:nvSpPr>
          <p:cNvPr id="29" name="TextBox 46">
            <a:extLst>
              <a:ext uri="{FF2B5EF4-FFF2-40B4-BE49-F238E27FC236}">
                <a16:creationId xmlns:a16="http://schemas.microsoft.com/office/drawing/2014/main" id="{0135CA27-E84B-4BD4-83AA-1910B83CD0BD}"/>
              </a:ext>
            </a:extLst>
          </p:cNvPr>
          <p:cNvSpPr txBox="1"/>
          <p:nvPr/>
        </p:nvSpPr>
        <p:spPr>
          <a:xfrm>
            <a:off x="4020272" y="4511111"/>
            <a:ext cx="2750171" cy="40011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List comprehensions</a:t>
            </a:r>
          </a:p>
        </p:txBody>
      </p:sp>
      <p:sp>
        <p:nvSpPr>
          <p:cNvPr id="30" name="TextBox 46">
            <a:extLst>
              <a:ext uri="{FF2B5EF4-FFF2-40B4-BE49-F238E27FC236}">
                <a16:creationId xmlns:a16="http://schemas.microsoft.com/office/drawing/2014/main" id="{0A50E5B8-F0D6-4944-83CC-3BBE26B858F2}"/>
              </a:ext>
            </a:extLst>
          </p:cNvPr>
          <p:cNvSpPr txBox="1"/>
          <p:nvPr/>
        </p:nvSpPr>
        <p:spPr>
          <a:xfrm>
            <a:off x="3759952" y="5054055"/>
            <a:ext cx="2417525" cy="40011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Monadic notation</a:t>
            </a:r>
          </a:p>
        </p:txBody>
      </p:sp>
      <p:sp>
        <p:nvSpPr>
          <p:cNvPr id="31" name="TextBox 46">
            <a:extLst>
              <a:ext uri="{FF2B5EF4-FFF2-40B4-BE49-F238E27FC236}">
                <a16:creationId xmlns:a16="http://schemas.microsoft.com/office/drawing/2014/main" id="{B43CDFD2-8B55-4915-97C4-9B86D36FF6DF}"/>
              </a:ext>
            </a:extLst>
          </p:cNvPr>
          <p:cNvSpPr txBox="1"/>
          <p:nvPr/>
        </p:nvSpPr>
        <p:spPr>
          <a:xfrm>
            <a:off x="2895792" y="5595369"/>
            <a:ext cx="4159487" cy="132343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lvl="0"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b="1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Rich, compositional computation notation </a:t>
            </a:r>
            <a:r>
              <a:rPr lang="en-GB" sz="200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(for</a:t>
            </a:r>
            <a:r>
              <a:rPr lang="en-GB" sz="2000" b="1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 </a:t>
            </a:r>
            <a:r>
              <a:rPr lang="en-GB" sz="2000" dirty="0">
                <a:solidFill>
                  <a:srgbClr val="000000"/>
                </a:solidFill>
              </a:rPr>
              <a:t>comprehensions, queries, async, monads, monoids, </a:t>
            </a:r>
            <a:r>
              <a:rPr lang="en-GB" sz="2000" dirty="0" err="1">
                <a:solidFill>
                  <a:srgbClr val="000000"/>
                </a:solidFill>
              </a:rPr>
              <a:t>applicatives</a:t>
            </a:r>
            <a:r>
              <a:rPr lang="en-GB" sz="2000" dirty="0">
                <a:solidFill>
                  <a:srgbClr val="000000"/>
                </a:solidFill>
              </a:rPr>
              <a:t>…)</a:t>
            </a:r>
            <a:endParaRPr lang="en-GB" sz="2000" b="1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  <p:cxnSp>
        <p:nvCxnSpPr>
          <p:cNvPr id="8192" name="Straight Connector 8191">
            <a:extLst>
              <a:ext uri="{FF2B5EF4-FFF2-40B4-BE49-F238E27FC236}">
                <a16:creationId xmlns:a16="http://schemas.microsoft.com/office/drawing/2014/main" id="{1BB25627-E594-4C6E-A892-AA2E8B0FEB7F}"/>
              </a:ext>
            </a:extLst>
          </p:cNvPr>
          <p:cNvCxnSpPr>
            <a:cxnSpLocks/>
          </p:cNvCxnSpPr>
          <p:nvPr/>
        </p:nvCxnSpPr>
        <p:spPr>
          <a:xfrm flipH="1">
            <a:off x="1953928" y="4149748"/>
            <a:ext cx="2491853" cy="29633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03FA1E6-96A3-469C-B592-806DCD841AA5}"/>
              </a:ext>
            </a:extLst>
          </p:cNvPr>
          <p:cNvCxnSpPr>
            <a:cxnSpLocks/>
          </p:cNvCxnSpPr>
          <p:nvPr/>
        </p:nvCxnSpPr>
        <p:spPr>
          <a:xfrm>
            <a:off x="6583712" y="4035182"/>
            <a:ext cx="1283700" cy="33666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034F14B0-7B36-4C25-A1A7-9F696E903B82}"/>
              </a:ext>
            </a:extLst>
          </p:cNvPr>
          <p:cNvCxnSpPr>
            <a:cxnSpLocks/>
          </p:cNvCxnSpPr>
          <p:nvPr/>
        </p:nvCxnSpPr>
        <p:spPr>
          <a:xfrm>
            <a:off x="8013590" y="3327956"/>
            <a:ext cx="4362624" cy="94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23907E6C-FFD4-4091-AD6B-038E6198E347}"/>
              </a:ext>
            </a:extLst>
          </p:cNvPr>
          <p:cNvCxnSpPr>
            <a:cxnSpLocks/>
          </p:cNvCxnSpPr>
          <p:nvPr/>
        </p:nvCxnSpPr>
        <p:spPr>
          <a:xfrm flipV="1">
            <a:off x="6682412" y="-65117"/>
            <a:ext cx="1177840" cy="28543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DFA98EDC-5221-4EC6-9054-AA80FCCEA60C}"/>
              </a:ext>
            </a:extLst>
          </p:cNvPr>
          <p:cNvCxnSpPr>
            <a:cxnSpLocks/>
          </p:cNvCxnSpPr>
          <p:nvPr/>
        </p:nvCxnSpPr>
        <p:spPr>
          <a:xfrm flipH="1" flipV="1">
            <a:off x="2865685" y="-397298"/>
            <a:ext cx="1456470" cy="31474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4AE77937-FDF2-49F2-93AA-C70B3DADDC6B}"/>
              </a:ext>
            </a:extLst>
          </p:cNvPr>
          <p:cNvCxnSpPr>
            <a:cxnSpLocks/>
          </p:cNvCxnSpPr>
          <p:nvPr/>
        </p:nvCxnSpPr>
        <p:spPr>
          <a:xfrm flipH="1" flipV="1">
            <a:off x="-28200" y="3252323"/>
            <a:ext cx="4122498" cy="301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7">
            <a:extLst>
              <a:ext uri="{FF2B5EF4-FFF2-40B4-BE49-F238E27FC236}">
                <a16:creationId xmlns:a16="http://schemas.microsoft.com/office/drawing/2014/main" id="{56D4F92D-A629-4EF7-993E-5AF7E024DB7A}"/>
              </a:ext>
            </a:extLst>
          </p:cNvPr>
          <p:cNvSpPr txBox="1"/>
          <p:nvPr/>
        </p:nvSpPr>
        <p:spPr>
          <a:xfrm>
            <a:off x="1058823" y="1749409"/>
            <a:ext cx="2417525" cy="46166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0" i="0" u="none" strike="noStrike" kern="1200" cap="none" spc="0" dirty="0">
                <a:solidFill>
                  <a:srgbClr val="000000"/>
                </a:solidFill>
                <a:uFillTx/>
                <a:latin typeface="Calibri"/>
              </a:rPr>
              <a:t>Parameterization</a:t>
            </a:r>
            <a:endParaRPr lang="en-GB" sz="24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25" name="TextBox 7">
            <a:extLst>
              <a:ext uri="{FF2B5EF4-FFF2-40B4-BE49-F238E27FC236}">
                <a16:creationId xmlns:a16="http://schemas.microsoft.com/office/drawing/2014/main" id="{0A002743-09B9-4E4A-BE5B-8BAE49AD2960}"/>
              </a:ext>
            </a:extLst>
          </p:cNvPr>
          <p:cNvSpPr txBox="1"/>
          <p:nvPr/>
        </p:nvSpPr>
        <p:spPr>
          <a:xfrm>
            <a:off x="4354012" y="1054649"/>
            <a:ext cx="2417525" cy="46166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0" i="0" u="none" strike="noStrike" kern="1200" cap="none" spc="0" dirty="0">
                <a:solidFill>
                  <a:srgbClr val="000000"/>
                </a:solidFill>
                <a:uFillTx/>
                <a:latin typeface="Calibri"/>
              </a:rPr>
              <a:t>Type definitions</a:t>
            </a:r>
            <a:endParaRPr lang="en-GB" sz="24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26" name="TextBox 7">
            <a:extLst>
              <a:ext uri="{FF2B5EF4-FFF2-40B4-BE49-F238E27FC236}">
                <a16:creationId xmlns:a16="http://schemas.microsoft.com/office/drawing/2014/main" id="{A395A90A-D23F-42E6-B927-81EB7383B847}"/>
              </a:ext>
            </a:extLst>
          </p:cNvPr>
          <p:cNvSpPr txBox="1"/>
          <p:nvPr/>
        </p:nvSpPr>
        <p:spPr>
          <a:xfrm>
            <a:off x="8473463" y="1372276"/>
            <a:ext cx="2417525" cy="46166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0" i="0" u="none" strike="noStrike" kern="1200" cap="none" spc="0" dirty="0">
                <a:solidFill>
                  <a:srgbClr val="000000"/>
                </a:solidFill>
                <a:uFillTx/>
                <a:latin typeface="Calibri"/>
              </a:rPr>
              <a:t>Soundness</a:t>
            </a:r>
            <a:endParaRPr lang="en-GB" sz="24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32" name="TextBox 7">
            <a:extLst>
              <a:ext uri="{FF2B5EF4-FFF2-40B4-BE49-F238E27FC236}">
                <a16:creationId xmlns:a16="http://schemas.microsoft.com/office/drawing/2014/main" id="{AA12A66B-CAFB-4E7E-ACAC-828B4E7571FB}"/>
              </a:ext>
            </a:extLst>
          </p:cNvPr>
          <p:cNvSpPr txBox="1"/>
          <p:nvPr/>
        </p:nvSpPr>
        <p:spPr>
          <a:xfrm>
            <a:off x="7946410" y="4497303"/>
            <a:ext cx="2417525" cy="83099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lvl="0"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dirty="0">
                <a:solidFill>
                  <a:srgbClr val="000000"/>
                </a:solidFill>
              </a:rPr>
              <a:t>Types and Type Inference</a:t>
            </a:r>
          </a:p>
        </p:txBody>
      </p:sp>
      <p:sp>
        <p:nvSpPr>
          <p:cNvPr id="33" name="TextBox 7">
            <a:extLst>
              <a:ext uri="{FF2B5EF4-FFF2-40B4-BE49-F238E27FC236}">
                <a16:creationId xmlns:a16="http://schemas.microsoft.com/office/drawing/2014/main" id="{FE622D57-096E-4D65-9101-ED7FB980642C}"/>
              </a:ext>
            </a:extLst>
          </p:cNvPr>
          <p:cNvSpPr txBox="1"/>
          <p:nvPr/>
        </p:nvSpPr>
        <p:spPr>
          <a:xfrm>
            <a:off x="3615220" y="5260814"/>
            <a:ext cx="3298223" cy="70788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lvl="0"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dirty="0">
                <a:solidFill>
                  <a:srgbClr val="000000"/>
                </a:solidFill>
              </a:rPr>
              <a:t>Computational</a:t>
            </a:r>
          </a:p>
          <a:p>
            <a:pPr lvl="0"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dirty="0">
                <a:solidFill>
                  <a:srgbClr val="000000"/>
                </a:solidFill>
              </a:rPr>
              <a:t>modalities</a:t>
            </a:r>
          </a:p>
        </p:txBody>
      </p:sp>
      <p:sp>
        <p:nvSpPr>
          <p:cNvPr id="35" name="TextBox 7">
            <a:extLst>
              <a:ext uri="{FF2B5EF4-FFF2-40B4-BE49-F238E27FC236}">
                <a16:creationId xmlns:a16="http://schemas.microsoft.com/office/drawing/2014/main" id="{E360F91D-0DD4-4611-8DF6-66786467277B}"/>
              </a:ext>
            </a:extLst>
          </p:cNvPr>
          <p:cNvSpPr txBox="1"/>
          <p:nvPr/>
        </p:nvSpPr>
        <p:spPr>
          <a:xfrm>
            <a:off x="148734" y="4702527"/>
            <a:ext cx="2417525" cy="46166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Interop</a:t>
            </a:r>
          </a:p>
        </p:txBody>
      </p:sp>
      <p:sp>
        <p:nvSpPr>
          <p:cNvPr id="38" name="TextBox 14">
            <a:extLst>
              <a:ext uri="{FF2B5EF4-FFF2-40B4-BE49-F238E27FC236}">
                <a16:creationId xmlns:a16="http://schemas.microsoft.com/office/drawing/2014/main" id="{A812A759-5B41-4E9A-96D7-EC675E02A1DD}"/>
              </a:ext>
            </a:extLst>
          </p:cNvPr>
          <p:cNvSpPr txBox="1"/>
          <p:nvPr/>
        </p:nvSpPr>
        <p:spPr>
          <a:xfrm>
            <a:off x="6069201" y="115388"/>
            <a:ext cx="1781889" cy="70788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b="0" i="0" u="none" strike="noStrike" kern="0" cap="none" spc="0" baseline="0" dirty="0">
                <a:solidFill>
                  <a:srgbClr val="000000"/>
                </a:solidFill>
                <a:uFillTx/>
                <a:latin typeface="Calibri"/>
              </a:rPr>
              <a:t>Structural object</a:t>
            </a:r>
            <a:r>
              <a:rPr lang="en-GB" sz="2000" b="0" i="0" u="none" strike="noStrike" kern="0" cap="none" spc="0" dirty="0">
                <a:solidFill>
                  <a:srgbClr val="000000"/>
                </a:solidFill>
                <a:uFillTx/>
                <a:latin typeface="Calibri"/>
              </a:rPr>
              <a:t>s</a:t>
            </a:r>
            <a:endParaRPr lang="en-GB" sz="20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39" name="TextBox 14">
            <a:extLst>
              <a:ext uri="{FF2B5EF4-FFF2-40B4-BE49-F238E27FC236}">
                <a16:creationId xmlns:a16="http://schemas.microsoft.com/office/drawing/2014/main" id="{FC38722E-C84A-469D-ADA0-B8D8EE3D756B}"/>
              </a:ext>
            </a:extLst>
          </p:cNvPr>
          <p:cNvSpPr txBox="1"/>
          <p:nvPr/>
        </p:nvSpPr>
        <p:spPr>
          <a:xfrm>
            <a:off x="3434729" y="139720"/>
            <a:ext cx="2559077" cy="70788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b="1" i="0" u="none" strike="noStrike" kern="0" cap="none" spc="0" baseline="0" dirty="0">
                <a:solidFill>
                  <a:srgbClr val="000000"/>
                </a:solidFill>
                <a:uFillTx/>
                <a:latin typeface="Calibri"/>
              </a:rPr>
              <a:t>Nominal object</a:t>
            </a:r>
            <a:r>
              <a:rPr lang="en-GB" sz="2000" b="1" i="0" u="none" strike="noStrike" kern="0" cap="none" spc="0" dirty="0">
                <a:solidFill>
                  <a:srgbClr val="000000"/>
                </a:solidFill>
                <a:uFillTx/>
                <a:latin typeface="Calibri"/>
              </a:rPr>
              <a:t>s (classes, interfaces)</a:t>
            </a:r>
            <a:endParaRPr lang="en-GB" sz="2000" b="1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40" name="TextBox 11">
            <a:extLst>
              <a:ext uri="{FF2B5EF4-FFF2-40B4-BE49-F238E27FC236}">
                <a16:creationId xmlns:a16="http://schemas.microsoft.com/office/drawing/2014/main" id="{F8E35336-740D-4B4D-AD74-B2B97A756DB7}"/>
              </a:ext>
            </a:extLst>
          </p:cNvPr>
          <p:cNvSpPr txBox="1"/>
          <p:nvPr/>
        </p:nvSpPr>
        <p:spPr>
          <a:xfrm>
            <a:off x="7796790" y="5769486"/>
            <a:ext cx="4443698" cy="40011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b="0" i="0" u="none" strike="noStrike" kern="1200" cap="none" spc="0" dirty="0">
                <a:solidFill>
                  <a:srgbClr val="000000"/>
                </a:solidFill>
                <a:uFillTx/>
                <a:latin typeface="Calibri"/>
              </a:rPr>
              <a:t>Type-classes and type-level computation</a:t>
            </a:r>
            <a:endParaRPr lang="en-GB" sz="20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42" name="TextBox 4">
            <a:extLst>
              <a:ext uri="{FF2B5EF4-FFF2-40B4-BE49-F238E27FC236}">
                <a16:creationId xmlns:a16="http://schemas.microsoft.com/office/drawing/2014/main" id="{DD65DE1C-32C7-4928-83EC-FAE47D4F4AC3}"/>
              </a:ext>
            </a:extLst>
          </p:cNvPr>
          <p:cNvSpPr txBox="1"/>
          <p:nvPr/>
        </p:nvSpPr>
        <p:spPr>
          <a:xfrm>
            <a:off x="7402263" y="5260814"/>
            <a:ext cx="5204945" cy="40011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b="1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Fast generic unboxed </a:t>
            </a:r>
            <a:r>
              <a:rPr lang="en-GB" sz="2000" b="1" i="0" u="none" strike="noStrike" kern="1200" cap="none" spc="0" baseline="0" dirty="0" err="1">
                <a:solidFill>
                  <a:srgbClr val="000000"/>
                </a:solidFill>
                <a:uFillTx/>
                <a:latin typeface="Calibri"/>
              </a:rPr>
              <a:t>arith</a:t>
            </a:r>
            <a:r>
              <a:rPr lang="en-GB" sz="2000" b="1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 + inline</a:t>
            </a:r>
          </a:p>
        </p:txBody>
      </p:sp>
      <p:sp>
        <p:nvSpPr>
          <p:cNvPr id="44" name="TextBox 46">
            <a:extLst>
              <a:ext uri="{FF2B5EF4-FFF2-40B4-BE49-F238E27FC236}">
                <a16:creationId xmlns:a16="http://schemas.microsoft.com/office/drawing/2014/main" id="{78F2538E-B8D9-416C-B94F-B71A5A3774D3}"/>
              </a:ext>
            </a:extLst>
          </p:cNvPr>
          <p:cNvSpPr txBox="1"/>
          <p:nvPr/>
        </p:nvSpPr>
        <p:spPr>
          <a:xfrm>
            <a:off x="188113" y="5285852"/>
            <a:ext cx="2417525" cy="40011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b="1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Type Providers</a:t>
            </a:r>
          </a:p>
        </p:txBody>
      </p:sp>
      <p:sp>
        <p:nvSpPr>
          <p:cNvPr id="46" name="TextBox 4">
            <a:extLst>
              <a:ext uri="{FF2B5EF4-FFF2-40B4-BE49-F238E27FC236}">
                <a16:creationId xmlns:a16="http://schemas.microsoft.com/office/drawing/2014/main" id="{BEBF6507-A3F2-4C06-944C-15D0B6D9CDC6}"/>
              </a:ext>
            </a:extLst>
          </p:cNvPr>
          <p:cNvSpPr txBox="1"/>
          <p:nvPr/>
        </p:nvSpPr>
        <p:spPr>
          <a:xfrm>
            <a:off x="7023401" y="4794769"/>
            <a:ext cx="5403012" cy="40011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b="1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Hindley-Milner modified for </a:t>
            </a:r>
            <a:r>
              <a:rPr lang="en-GB" sz="2000" b="1" i="0" u="none" strike="noStrike" kern="1200" cap="none" spc="0" baseline="0" dirty="0" err="1">
                <a:solidFill>
                  <a:srgbClr val="000000"/>
                </a:solidFill>
                <a:uFillTx/>
                <a:latin typeface="Calibri"/>
              </a:rPr>
              <a:t>objects+more</a:t>
            </a:r>
            <a:endParaRPr lang="en-GB" sz="2000" b="1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43096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7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indefinite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8" dur="indefinite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indefinite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7" dur="indefinite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60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indefinite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91" dur="indefinite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96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7" grpId="0"/>
      <p:bldP spid="7" grpId="1"/>
      <p:bldP spid="7" grpId="2"/>
      <p:bldP spid="8" grpId="0"/>
      <p:bldP spid="11" grpId="0"/>
      <p:bldP spid="11" grpId="1"/>
      <p:bldP spid="11" grpId="2"/>
      <p:bldP spid="13" grpId="0"/>
      <p:bldP spid="13" grpId="1"/>
      <p:bldP spid="13" grpId="2"/>
      <p:bldP spid="14" grpId="0"/>
      <p:bldP spid="20" grpId="0"/>
      <p:bldP spid="21" grpId="0"/>
      <p:bldP spid="23" grpId="0"/>
      <p:bldP spid="27" grpId="0"/>
      <p:bldP spid="27" grpId="1"/>
      <p:bldP spid="27" grpId="2"/>
      <p:bldP spid="29" grpId="0"/>
      <p:bldP spid="30" grpId="0"/>
      <p:bldP spid="31" grpId="0"/>
      <p:bldP spid="24" grpId="0"/>
      <p:bldP spid="25" grpId="0"/>
      <p:bldP spid="26" grpId="0"/>
      <p:bldP spid="32" grpId="0"/>
      <p:bldP spid="33" grpId="0"/>
      <p:bldP spid="35" grpId="0"/>
      <p:bldP spid="38" grpId="0"/>
      <p:bldP spid="38" grpId="1"/>
      <p:bldP spid="38" grpId="2"/>
      <p:bldP spid="39" grpId="0"/>
      <p:bldP spid="40" grpId="0"/>
      <p:bldP spid="40" grpId="1"/>
      <p:bldP spid="40" grpId="2"/>
      <p:bldP spid="42" grpId="0"/>
      <p:bldP spid="44" grpId="0"/>
      <p:bldP spid="46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1C0DB1A-F9D4-460E-9BE6-884858AC8022}"/>
              </a:ext>
            </a:extLst>
          </p:cNvPr>
          <p:cNvSpPr txBox="1"/>
          <p:nvPr/>
        </p:nvSpPr>
        <p:spPr>
          <a:xfrm>
            <a:off x="1895797" y="2459504"/>
            <a:ext cx="8400405" cy="224676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dirty="0">
                <a:solidFill>
                  <a:srgbClr val="000000"/>
                </a:solidFill>
              </a:rPr>
              <a:t>Resolving some of the Contradictions of </a:t>
            </a:r>
            <a:r>
              <a:rPr lang="en-GB" sz="4000" kern="0" dirty="0">
                <a:solidFill>
                  <a:srgbClr val="000000"/>
                </a:solidFill>
              </a:rPr>
              <a:t>the Strongly Typed Functional </a:t>
            </a:r>
            <a:r>
              <a:rPr lang="en-GB" sz="4000" dirty="0">
                <a:solidFill>
                  <a:srgbClr val="000000"/>
                </a:solidFill>
              </a:rPr>
              <a:t>Tribe</a:t>
            </a:r>
          </a:p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000" dirty="0">
              <a:solidFill>
                <a:srgbClr val="000000"/>
              </a:solidFill>
            </a:endParaRPr>
          </a:p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dirty="0">
                <a:solidFill>
                  <a:srgbClr val="000000"/>
                </a:solidFill>
              </a:rPr>
              <a:t>When a tribe encounters the glaring judgment of other tribes, it must face up to the flaws in its beliefs</a:t>
            </a:r>
          </a:p>
        </p:txBody>
      </p:sp>
    </p:spTree>
    <p:extLst>
      <p:ext uri="{BB962C8B-B14F-4D97-AF65-F5344CB8AC3E}">
        <p14:creationId xmlns:p14="http://schemas.microsoft.com/office/powerpoint/2010/main" val="15501769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7216" y="1515551"/>
            <a:ext cx="6106751" cy="3826897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CF080D0-973D-43E7-A8DE-1B45E6391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6825911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81CD819-139A-4173-8733-5DE87CE54FD6}"/>
              </a:ext>
            </a:extLst>
          </p:cNvPr>
          <p:cNvSpPr txBox="1"/>
          <p:nvPr/>
        </p:nvSpPr>
        <p:spPr>
          <a:xfrm>
            <a:off x="249750" y="1361899"/>
            <a:ext cx="4230893" cy="366254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200" dirty="0">
                <a:solidFill>
                  <a:srgbClr val="000000"/>
                </a:solidFill>
                <a:latin typeface="Calibri"/>
              </a:rPr>
              <a:t>Contradiction  #1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3200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dirty="0">
                <a:solidFill>
                  <a:srgbClr val="000000"/>
                </a:solidFill>
                <a:latin typeface="Calibri"/>
              </a:rPr>
              <a:t>All practical languages need cheap and effective encapsulation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400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dirty="0">
                <a:solidFill>
                  <a:srgbClr val="000000"/>
                </a:solidFill>
                <a:latin typeface="Calibri"/>
              </a:rPr>
              <a:t>ML lost that with Standard ML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400" u="sng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400" u="sng" dirty="0">
              <a:solidFill>
                <a:srgbClr val="000000"/>
              </a:solidFill>
              <a:latin typeface="Calibri"/>
            </a:endParaRPr>
          </a:p>
        </p:txBody>
      </p:sp>
      <p:grpSp>
        <p:nvGrpSpPr>
          <p:cNvPr id="3" name="Group 6">
            <a:extLst>
              <a:ext uri="{FF2B5EF4-FFF2-40B4-BE49-F238E27FC236}">
                <a16:creationId xmlns:a16="http://schemas.microsoft.com/office/drawing/2014/main" id="{A391C25C-C3F2-49BA-B854-82B71A20C985}"/>
              </a:ext>
            </a:extLst>
          </p:cNvPr>
          <p:cNvGrpSpPr/>
          <p:nvPr/>
        </p:nvGrpSpPr>
        <p:grpSpPr>
          <a:xfrm>
            <a:off x="5123922" y="1733831"/>
            <a:ext cx="6818328" cy="1901945"/>
            <a:chOff x="633212" y="490173"/>
            <a:chExt cx="10790221" cy="3082917"/>
          </a:xfrm>
        </p:grpSpPr>
        <p:sp>
          <p:nvSpPr>
            <p:cNvPr id="4" name="Freeform 7">
              <a:extLst>
                <a:ext uri="{FF2B5EF4-FFF2-40B4-BE49-F238E27FC236}">
                  <a16:creationId xmlns:a16="http://schemas.microsoft.com/office/drawing/2014/main" id="{C903C4F9-A467-465B-ABAE-EB8EAEA1AD57}"/>
                </a:ext>
              </a:extLst>
            </p:cNvPr>
            <p:cNvSpPr/>
            <p:nvPr/>
          </p:nvSpPr>
          <p:spPr>
            <a:xfrm>
              <a:off x="633212" y="490173"/>
              <a:ext cx="4299399" cy="3082917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5138199"/>
                <a:gd name="f7" fmla="val 3082919"/>
                <a:gd name="f8" fmla="+- 0 0 -90"/>
                <a:gd name="f9" fmla="*/ f3 1 5138199"/>
                <a:gd name="f10" fmla="*/ f4 1 3082919"/>
                <a:gd name="f11" fmla="val f5"/>
                <a:gd name="f12" fmla="val f6"/>
                <a:gd name="f13" fmla="val f7"/>
                <a:gd name="f14" fmla="*/ f8 f0 1"/>
                <a:gd name="f15" fmla="+- f13 0 f11"/>
                <a:gd name="f16" fmla="+- f12 0 f11"/>
                <a:gd name="f17" fmla="*/ f14 1 f2"/>
                <a:gd name="f18" fmla="*/ f16 1 5138199"/>
                <a:gd name="f19" fmla="*/ f15 1 3082919"/>
                <a:gd name="f20" fmla="*/ 0 f16 1"/>
                <a:gd name="f21" fmla="*/ 0 f15 1"/>
                <a:gd name="f22" fmla="*/ 5138199 f16 1"/>
                <a:gd name="f23" fmla="*/ 3082919 f15 1"/>
                <a:gd name="f24" fmla="+- f17 0 f1"/>
                <a:gd name="f25" fmla="*/ f20 1 5138199"/>
                <a:gd name="f26" fmla="*/ f21 1 3082919"/>
                <a:gd name="f27" fmla="*/ f22 1 5138199"/>
                <a:gd name="f28" fmla="*/ f23 1 3082919"/>
                <a:gd name="f29" fmla="*/ f11 1 f18"/>
                <a:gd name="f30" fmla="*/ f12 1 f18"/>
                <a:gd name="f31" fmla="*/ f11 1 f19"/>
                <a:gd name="f32" fmla="*/ f13 1 f19"/>
                <a:gd name="f33" fmla="*/ f25 1 f18"/>
                <a:gd name="f34" fmla="*/ f26 1 f19"/>
                <a:gd name="f35" fmla="*/ f27 1 f18"/>
                <a:gd name="f36" fmla="*/ f28 1 f19"/>
                <a:gd name="f37" fmla="*/ f29 f9 1"/>
                <a:gd name="f38" fmla="*/ f30 f9 1"/>
                <a:gd name="f39" fmla="*/ f32 f10 1"/>
                <a:gd name="f40" fmla="*/ f31 f10 1"/>
                <a:gd name="f41" fmla="*/ f33 f9 1"/>
                <a:gd name="f42" fmla="*/ f34 f10 1"/>
                <a:gd name="f43" fmla="*/ f35 f9 1"/>
                <a:gd name="f44" fmla="*/ f36 f1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4">
                  <a:pos x="f41" y="f42"/>
                </a:cxn>
                <a:cxn ang="f24">
                  <a:pos x="f43" y="f42"/>
                </a:cxn>
                <a:cxn ang="f24">
                  <a:pos x="f43" y="f44"/>
                </a:cxn>
                <a:cxn ang="f24">
                  <a:pos x="f41" y="f44"/>
                </a:cxn>
                <a:cxn ang="f24">
                  <a:pos x="f41" y="f42"/>
                </a:cxn>
              </a:cxnLst>
              <a:rect l="f37" t="f40" r="f38" b="f39"/>
              <a:pathLst>
                <a:path w="5138199" h="3082919">
                  <a:moveTo>
                    <a:pt x="f5" y="f5"/>
                  </a:moveTo>
                  <a:lnTo>
                    <a:pt x="f6" y="f5"/>
                  </a:lnTo>
                  <a:lnTo>
                    <a:pt x="f6" y="f7"/>
                  </a:lnTo>
                  <a:lnTo>
                    <a:pt x="f5" y="f7"/>
                  </a:lnTo>
                  <a:lnTo>
                    <a:pt x="f5" y="f5"/>
                  </a:lnTo>
                  <a:close/>
                </a:path>
              </a:pathLst>
            </a:custGeom>
            <a:solidFill>
              <a:srgbClr val="9BBB59"/>
            </a:solidFill>
            <a:ln w="25402" cap="flat">
              <a:solidFill>
                <a:srgbClr val="FFFFFF"/>
              </a:solidFill>
              <a:prstDash val="solid"/>
              <a:miter/>
            </a:ln>
          </p:spPr>
          <p:txBody>
            <a:bodyPr vert="horz" wrap="square" lIns="247646" tIns="247646" rIns="247646" bIns="247646" anchor="ctr" anchorCtr="1" compatLnSpc="1">
              <a:noAutofit/>
            </a:bodyPr>
            <a:lstStyle/>
            <a:p>
              <a:pPr marL="0" marR="0" lvl="0" indent="0" algn="ctr" defTabSz="2889247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23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3200" b="0" i="0" u="none" strike="noStrike" kern="1200" cap="none" spc="0" baseline="0" dirty="0">
                  <a:solidFill>
                    <a:srgbClr val="FFFFFF"/>
                  </a:solidFill>
                  <a:uFillTx/>
                  <a:latin typeface="Segoe UI Light" pitchFamily="34"/>
                </a:rPr>
                <a:t>Functional</a:t>
              </a:r>
            </a:p>
          </p:txBody>
        </p:sp>
        <p:sp>
          <p:nvSpPr>
            <p:cNvPr id="5" name="Freeform 8">
              <a:extLst>
                <a:ext uri="{FF2B5EF4-FFF2-40B4-BE49-F238E27FC236}">
                  <a16:creationId xmlns:a16="http://schemas.microsoft.com/office/drawing/2014/main" id="{B9DF97DD-F199-4517-AAED-F008729C7414}"/>
                </a:ext>
              </a:extLst>
            </p:cNvPr>
            <p:cNvSpPr/>
            <p:nvPr/>
          </p:nvSpPr>
          <p:spPr>
            <a:xfrm>
              <a:off x="7250807" y="490173"/>
              <a:ext cx="4172626" cy="3082917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5138199"/>
                <a:gd name="f7" fmla="val 3082919"/>
                <a:gd name="f8" fmla="+- 0 0 -90"/>
                <a:gd name="f9" fmla="*/ f3 1 5138199"/>
                <a:gd name="f10" fmla="*/ f4 1 3082919"/>
                <a:gd name="f11" fmla="val f5"/>
                <a:gd name="f12" fmla="val f6"/>
                <a:gd name="f13" fmla="val f7"/>
                <a:gd name="f14" fmla="*/ f8 f0 1"/>
                <a:gd name="f15" fmla="+- f13 0 f11"/>
                <a:gd name="f16" fmla="+- f12 0 f11"/>
                <a:gd name="f17" fmla="*/ f14 1 f2"/>
                <a:gd name="f18" fmla="*/ f16 1 5138199"/>
                <a:gd name="f19" fmla="*/ f15 1 3082919"/>
                <a:gd name="f20" fmla="*/ 0 f16 1"/>
                <a:gd name="f21" fmla="*/ 0 f15 1"/>
                <a:gd name="f22" fmla="*/ 5138199 f16 1"/>
                <a:gd name="f23" fmla="*/ 3082919 f15 1"/>
                <a:gd name="f24" fmla="+- f17 0 f1"/>
                <a:gd name="f25" fmla="*/ f20 1 5138199"/>
                <a:gd name="f26" fmla="*/ f21 1 3082919"/>
                <a:gd name="f27" fmla="*/ f22 1 5138199"/>
                <a:gd name="f28" fmla="*/ f23 1 3082919"/>
                <a:gd name="f29" fmla="*/ f11 1 f18"/>
                <a:gd name="f30" fmla="*/ f12 1 f18"/>
                <a:gd name="f31" fmla="*/ f11 1 f19"/>
                <a:gd name="f32" fmla="*/ f13 1 f19"/>
                <a:gd name="f33" fmla="*/ f25 1 f18"/>
                <a:gd name="f34" fmla="*/ f26 1 f19"/>
                <a:gd name="f35" fmla="*/ f27 1 f18"/>
                <a:gd name="f36" fmla="*/ f28 1 f19"/>
                <a:gd name="f37" fmla="*/ f29 f9 1"/>
                <a:gd name="f38" fmla="*/ f30 f9 1"/>
                <a:gd name="f39" fmla="*/ f32 f10 1"/>
                <a:gd name="f40" fmla="*/ f31 f10 1"/>
                <a:gd name="f41" fmla="*/ f33 f9 1"/>
                <a:gd name="f42" fmla="*/ f34 f10 1"/>
                <a:gd name="f43" fmla="*/ f35 f9 1"/>
                <a:gd name="f44" fmla="*/ f36 f1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4">
                  <a:pos x="f41" y="f42"/>
                </a:cxn>
                <a:cxn ang="f24">
                  <a:pos x="f43" y="f42"/>
                </a:cxn>
                <a:cxn ang="f24">
                  <a:pos x="f43" y="f44"/>
                </a:cxn>
                <a:cxn ang="f24">
                  <a:pos x="f41" y="f44"/>
                </a:cxn>
                <a:cxn ang="f24">
                  <a:pos x="f41" y="f42"/>
                </a:cxn>
              </a:cxnLst>
              <a:rect l="f37" t="f40" r="f38" b="f39"/>
              <a:pathLst>
                <a:path w="5138199" h="3082919">
                  <a:moveTo>
                    <a:pt x="f5" y="f5"/>
                  </a:moveTo>
                  <a:lnTo>
                    <a:pt x="f6" y="f5"/>
                  </a:lnTo>
                  <a:lnTo>
                    <a:pt x="f6" y="f7"/>
                  </a:lnTo>
                  <a:lnTo>
                    <a:pt x="f5" y="f7"/>
                  </a:lnTo>
                  <a:lnTo>
                    <a:pt x="f5" y="f5"/>
                  </a:lnTo>
                  <a:close/>
                </a:path>
              </a:pathLst>
            </a:custGeom>
            <a:solidFill>
              <a:srgbClr val="8064A2"/>
            </a:solidFill>
            <a:ln w="25402" cap="flat">
              <a:solidFill>
                <a:srgbClr val="FFFFFF"/>
              </a:solidFill>
              <a:prstDash val="solid"/>
              <a:miter/>
            </a:ln>
          </p:spPr>
          <p:txBody>
            <a:bodyPr vert="horz" wrap="square" lIns="247646" tIns="247646" rIns="247646" bIns="247646" anchor="ctr" anchorCtr="1" compatLnSpc="1">
              <a:noAutofit/>
            </a:bodyPr>
            <a:lstStyle/>
            <a:p>
              <a:pPr marL="0" marR="0" lvl="0" indent="0" algn="ctr" defTabSz="2889247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23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3200" b="0" i="0" u="none" strike="noStrike" kern="1200" cap="none" spc="0" baseline="0" dirty="0">
                  <a:solidFill>
                    <a:srgbClr val="FFFFFF"/>
                  </a:solidFill>
                  <a:uFillTx/>
                  <a:latin typeface="Segoe UI Light" pitchFamily="34"/>
                </a:rPr>
                <a:t>Objects</a:t>
              </a:r>
            </a:p>
          </p:txBody>
        </p:sp>
      </p:grpSp>
      <p:sp>
        <p:nvSpPr>
          <p:cNvPr id="8" name="Left-Right Arrow 9">
            <a:extLst>
              <a:ext uri="{FF2B5EF4-FFF2-40B4-BE49-F238E27FC236}">
                <a16:creationId xmlns:a16="http://schemas.microsoft.com/office/drawing/2014/main" id="{74092989-E529-487F-A711-87B065738332}"/>
              </a:ext>
            </a:extLst>
          </p:cNvPr>
          <p:cNvSpPr/>
          <p:nvPr/>
        </p:nvSpPr>
        <p:spPr>
          <a:xfrm>
            <a:off x="7985874" y="2362829"/>
            <a:ext cx="1174531" cy="643947"/>
          </a:xfrm>
          <a:custGeom>
            <a:avLst>
              <a:gd name="f9" fmla="val 50000"/>
              <a:gd name="f10" fmla="val 500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ss"/>
              <a:gd name="f8" fmla="val 0"/>
              <a:gd name="f9" fmla="val 50000"/>
              <a:gd name="f10" fmla="val 50000"/>
              <a:gd name="f11" fmla="+- 0 0 -360"/>
              <a:gd name="f12" fmla="+- 0 0 -180"/>
              <a:gd name="f13" fmla="abs f5"/>
              <a:gd name="f14" fmla="abs f6"/>
              <a:gd name="f15" fmla="abs f7"/>
              <a:gd name="f16" fmla="val f8"/>
              <a:gd name="f17" fmla="val f9"/>
              <a:gd name="f18" fmla="val f10"/>
              <a:gd name="f19" fmla="*/ f11 f2 1"/>
              <a:gd name="f20" fmla="*/ f12 f2 1"/>
              <a:gd name="f21" fmla="?: f13 f5 1"/>
              <a:gd name="f22" fmla="?: f14 f6 1"/>
              <a:gd name="f23" fmla="?: f15 f7 1"/>
              <a:gd name="f24" fmla="*/ f19 1 f4"/>
              <a:gd name="f25" fmla="*/ f20 1 f4"/>
              <a:gd name="f26" fmla="*/ f21 1 21600"/>
              <a:gd name="f27" fmla="*/ f22 1 21600"/>
              <a:gd name="f28" fmla="*/ 21600 f21 1"/>
              <a:gd name="f29" fmla="*/ 21600 f22 1"/>
              <a:gd name="f30" fmla="+- f24 0 f3"/>
              <a:gd name="f31" fmla="+- f25 0 f3"/>
              <a:gd name="f32" fmla="min f27 f26"/>
              <a:gd name="f33" fmla="*/ f28 1 f23"/>
              <a:gd name="f34" fmla="*/ f29 1 f23"/>
              <a:gd name="f35" fmla="val f33"/>
              <a:gd name="f36" fmla="val f34"/>
              <a:gd name="f37" fmla="*/ f16 f32 1"/>
              <a:gd name="f38" fmla="+- f36 0 f16"/>
              <a:gd name="f39" fmla="+- f35 0 f16"/>
              <a:gd name="f40" fmla="*/ f35 f32 1"/>
              <a:gd name="f41" fmla="*/ f36 f32 1"/>
              <a:gd name="f42" fmla="*/ f38 1 2"/>
              <a:gd name="f43" fmla="*/ f39 1 2"/>
              <a:gd name="f44" fmla="min f39 f38"/>
              <a:gd name="f45" fmla="*/ f38 f17 1"/>
              <a:gd name="f46" fmla="+- f16 f42 0"/>
              <a:gd name="f47" fmla="+- f16 f43 0"/>
              <a:gd name="f48" fmla="*/ f44 f18 1"/>
              <a:gd name="f49" fmla="*/ f45 1 200000"/>
              <a:gd name="f50" fmla="*/ f48 1 100000"/>
              <a:gd name="f51" fmla="+- f46 0 f49"/>
              <a:gd name="f52" fmla="+- f46 f49 0"/>
              <a:gd name="f53" fmla="*/ f46 f32 1"/>
              <a:gd name="f54" fmla="*/ f47 f32 1"/>
              <a:gd name="f55" fmla="+- f35 0 f50"/>
              <a:gd name="f56" fmla="*/ f51 f50 1"/>
              <a:gd name="f57" fmla="*/ f51 f32 1"/>
              <a:gd name="f58" fmla="*/ f52 f32 1"/>
              <a:gd name="f59" fmla="*/ f50 f32 1"/>
              <a:gd name="f60" fmla="*/ f56 1 f42"/>
              <a:gd name="f61" fmla="*/ f55 f32 1"/>
              <a:gd name="f62" fmla="+- f50 0 f60"/>
              <a:gd name="f63" fmla="+- f55 f60 0"/>
              <a:gd name="f64" fmla="*/ f62 f32 1"/>
              <a:gd name="f65" fmla="*/ f63 f32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61" y="f37"/>
              </a:cxn>
              <a:cxn ang="f30">
                <a:pos x="f54" y="f57"/>
              </a:cxn>
              <a:cxn ang="f30">
                <a:pos x="f59" y="f37"/>
              </a:cxn>
              <a:cxn ang="f31">
                <a:pos x="f59" y="f41"/>
              </a:cxn>
              <a:cxn ang="f31">
                <a:pos x="f54" y="f58"/>
              </a:cxn>
              <a:cxn ang="f31">
                <a:pos x="f61" y="f41"/>
              </a:cxn>
            </a:cxnLst>
            <a:rect l="f64" t="f57" r="f65" b="f58"/>
            <a:pathLst>
              <a:path>
                <a:moveTo>
                  <a:pt x="f37" y="f53"/>
                </a:moveTo>
                <a:lnTo>
                  <a:pt x="f59" y="f37"/>
                </a:lnTo>
                <a:lnTo>
                  <a:pt x="f59" y="f57"/>
                </a:lnTo>
                <a:lnTo>
                  <a:pt x="f61" y="f57"/>
                </a:lnTo>
                <a:lnTo>
                  <a:pt x="f61" y="f37"/>
                </a:lnTo>
                <a:lnTo>
                  <a:pt x="f40" y="f53"/>
                </a:lnTo>
                <a:lnTo>
                  <a:pt x="f61" y="f41"/>
                </a:lnTo>
                <a:lnTo>
                  <a:pt x="f61" y="f58"/>
                </a:lnTo>
                <a:lnTo>
                  <a:pt x="f59" y="f58"/>
                </a:lnTo>
                <a:lnTo>
                  <a:pt x="f59" y="f41"/>
                </a:lnTo>
                <a:close/>
              </a:path>
            </a:pathLst>
          </a:custGeom>
          <a:noFill/>
          <a:ln w="9528" cap="flat">
            <a:solidFill>
              <a:srgbClr val="333333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98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200" b="0" i="0" u="none" strike="noStrike" kern="1200" cap="none" spc="0" baseline="0">
              <a:solidFill>
                <a:srgbClr val="000000"/>
              </a:solidFill>
              <a:uFillTx/>
              <a:latin typeface="Segoe Light" pitchFamily="34"/>
            </a:endParaRPr>
          </a:p>
        </p:txBody>
      </p:sp>
      <p:sp>
        <p:nvSpPr>
          <p:cNvPr id="9" name="Arrow: Down 5">
            <a:extLst>
              <a:ext uri="{FF2B5EF4-FFF2-40B4-BE49-F238E27FC236}">
                <a16:creationId xmlns:a16="http://schemas.microsoft.com/office/drawing/2014/main" id="{20B0D087-23B5-4C67-9A33-BF5114EAC86D}"/>
              </a:ext>
            </a:extLst>
          </p:cNvPr>
          <p:cNvSpPr/>
          <p:nvPr/>
        </p:nvSpPr>
        <p:spPr>
          <a:xfrm>
            <a:off x="8071945" y="3531475"/>
            <a:ext cx="1233628" cy="1191565"/>
          </a:xfrm>
          <a:custGeom>
            <a:avLst>
              <a:gd name="f0" fmla="val 10919"/>
              <a:gd name="f1" fmla="val 54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val 10800"/>
              <a:gd name="f10" fmla="+- 0 0 -270"/>
              <a:gd name="f11" fmla="+- 0 0 -90"/>
              <a:gd name="f12" fmla="*/ f5 1 21600"/>
              <a:gd name="f13" fmla="*/ f6 1 21600"/>
              <a:gd name="f14" fmla="pin 0 f1 10800"/>
              <a:gd name="f15" fmla="pin 0 f0 21600"/>
              <a:gd name="f16" fmla="*/ f10 f2 1"/>
              <a:gd name="f17" fmla="*/ f11 f2 1"/>
              <a:gd name="f18" fmla="val f14"/>
              <a:gd name="f19" fmla="val f15"/>
              <a:gd name="f20" fmla="+- 21600 0 f14"/>
              <a:gd name="f21" fmla="*/ f14 f12 1"/>
              <a:gd name="f22" fmla="*/ f15 f13 1"/>
              <a:gd name="f23" fmla="*/ 0 f13 1"/>
              <a:gd name="f24" fmla="*/ 0 f12 1"/>
              <a:gd name="f25" fmla="*/ f16 1 f4"/>
              <a:gd name="f26" fmla="*/ 21600 f12 1"/>
              <a:gd name="f27" fmla="*/ f17 1 f4"/>
              <a:gd name="f28" fmla="+- 21600 0 f19"/>
              <a:gd name="f29" fmla="*/ f18 f12 1"/>
              <a:gd name="f30" fmla="*/ f20 f12 1"/>
              <a:gd name="f31" fmla="*/ f19 f13 1"/>
              <a:gd name="f32" fmla="+- f25 0 f3"/>
              <a:gd name="f33" fmla="+- f27 0 f3"/>
              <a:gd name="f34" fmla="*/ f28 f18 1"/>
              <a:gd name="f35" fmla="*/ f34 1 10800"/>
              <a:gd name="f36" fmla="+- f19 f35 0"/>
              <a:gd name="f37" fmla="*/ f36 f13 1"/>
            </a:gdLst>
            <a:ahLst>
              <a:ahXY gdRefX="f1" minX="f7" maxX="f9" gdRefY="f0" minY="f7" maxY="f8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24" y="f31"/>
              </a:cxn>
              <a:cxn ang="f33">
                <a:pos x="f26" y="f31"/>
              </a:cxn>
            </a:cxnLst>
            <a:rect l="f29" t="f23" r="f30" b="f37"/>
            <a:pathLst>
              <a:path w="21600" h="21600">
                <a:moveTo>
                  <a:pt x="f18" y="f7"/>
                </a:moveTo>
                <a:lnTo>
                  <a:pt x="f18" y="f19"/>
                </a:lnTo>
                <a:lnTo>
                  <a:pt x="f7" y="f19"/>
                </a:lnTo>
                <a:lnTo>
                  <a:pt x="f9" y="f8"/>
                </a:lnTo>
                <a:lnTo>
                  <a:pt x="f8" y="f19"/>
                </a:lnTo>
                <a:lnTo>
                  <a:pt x="f20" y="f19"/>
                </a:lnTo>
                <a:lnTo>
                  <a:pt x="f20" y="f7"/>
                </a:lnTo>
                <a:close/>
              </a:path>
            </a:pathLst>
          </a:custGeom>
          <a:solidFill>
            <a:srgbClr val="FFFFFF"/>
          </a:solidFill>
          <a:ln w="9528" cap="flat">
            <a:solidFill>
              <a:srgbClr val="BE4B48"/>
            </a:solidFill>
            <a:prstDash val="solid"/>
            <a:miter/>
          </a:ln>
          <a:effectLst>
            <a:outerShdw dist="22997" dir="5400000" algn="tl">
              <a:srgbClr val="000000">
                <a:alpha val="35000"/>
              </a:srgbClr>
            </a:outerShdw>
          </a:effectLst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98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200" b="0" i="0" u="none" strike="noStrike" kern="1200" cap="none" spc="0" baseline="0">
              <a:solidFill>
                <a:srgbClr val="000000"/>
              </a:solidFill>
              <a:uFillTx/>
              <a:latin typeface="Segoe Light" pitchFamily="34"/>
            </a:endParaRP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3EAB093E-B3A0-4FA8-ADE1-95CCAC9A3D44}"/>
              </a:ext>
            </a:extLst>
          </p:cNvPr>
          <p:cNvSpPr txBox="1"/>
          <p:nvPr/>
        </p:nvSpPr>
        <p:spPr>
          <a:xfrm>
            <a:off x="5551294" y="5156175"/>
            <a:ext cx="6162642" cy="144655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1" compatLnSpc="1">
            <a:spAutoFit/>
          </a:bodyPr>
          <a:lstStyle/>
          <a:p>
            <a:pPr lvl="0"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dirty="0">
                <a:solidFill>
                  <a:srgbClr val="000000"/>
                </a:solidFill>
                <a:latin typeface="Segoe Light" pitchFamily="34"/>
              </a:rPr>
              <a:t>2006: F# Object Programming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600" b="0" i="0" u="none" strike="noStrike" kern="1200" cap="none" spc="0" baseline="0" dirty="0">
              <a:solidFill>
                <a:srgbClr val="000000"/>
              </a:solidFill>
              <a:uFillTx/>
              <a:latin typeface="Segoe Light" pitchFamily="34"/>
            </a:endParaRPr>
          </a:p>
          <a:p>
            <a:pPr lvl="0"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dirty="0">
                <a:solidFill>
                  <a:srgbClr val="000000"/>
                </a:solidFill>
                <a:latin typeface="Segoe Light" pitchFamily="34"/>
              </a:rPr>
              <a:t>modified Hindley-Milner, type-directed name resolution, </a:t>
            </a:r>
          </a:p>
          <a:p>
            <a:pPr lvl="0"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dirty="0">
                <a:solidFill>
                  <a:srgbClr val="000000"/>
                </a:solidFill>
                <a:latin typeface="Segoe Light" pitchFamily="34"/>
              </a:rPr>
              <a:t>nominal, subtype-friendly, delegation-oriented, expression-friendly</a:t>
            </a:r>
            <a:endParaRPr lang="en-GB" b="0" i="0" u="none" strike="noStrike" kern="1200" cap="none" spc="0" baseline="0" dirty="0">
              <a:solidFill>
                <a:srgbClr val="000000"/>
              </a:solidFill>
              <a:uFillTx/>
              <a:latin typeface="Segoe Light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35262275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Title 1"/>
          <p:cNvSpPr>
            <a:spLocks noGrp="1"/>
          </p:cNvSpPr>
          <p:nvPr>
            <p:ph type="title"/>
          </p:nvPr>
        </p:nvSpPr>
        <p:spPr>
          <a:xfrm>
            <a:off x="519248" y="228601"/>
            <a:ext cx="11151917" cy="1246495"/>
          </a:xfrm>
        </p:spPr>
        <p:txBody>
          <a:bodyPr/>
          <a:lstStyle/>
          <a:p>
            <a:r>
              <a:rPr lang="en-US" dirty="0">
                <a:latin typeface="Segoe UI Light" panose="020B0502040204020203" pitchFamily="34" charset="0"/>
              </a:rPr>
              <a:t>F# : Objects + Functional  </a:t>
            </a:r>
            <a:r>
              <a:rPr lang="en-GB" dirty="0"/>
              <a:t>️</a:t>
            </a:r>
            <a:br>
              <a:rPr lang="en-GB" b="1" dirty="0"/>
            </a:br>
            <a:endParaRPr lang="en-US" dirty="0">
              <a:latin typeface="Segoe UI Light" panose="020B05020402040202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1214495" y="1416841"/>
            <a:ext cx="10782603" cy="4395049"/>
          </a:xfrm>
        </p:spPr>
        <p:txBody>
          <a:bodyPr/>
          <a:lstStyle/>
          <a:p>
            <a:pPr defTabSz="914363">
              <a:lnSpc>
                <a:spcPct val="90000"/>
              </a:lnSpc>
              <a:defRPr/>
            </a:pPr>
            <a:r>
              <a:rPr lang="en-US" b="1" kern="1200" dirty="0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type</a:t>
            </a:r>
            <a:r>
              <a:rPr lang="en-US" b="1" kern="1200" dirty="0">
                <a:latin typeface="Consolas" pitchFamily="49" charset="0"/>
                <a:cs typeface="Consolas" pitchFamily="49" charset="0"/>
              </a:rPr>
              <a:t> Vector2D(</a:t>
            </a:r>
            <a:r>
              <a:rPr lang="en-US" b="1" kern="1200" dirty="0" err="1">
                <a:latin typeface="Consolas" pitchFamily="49" charset="0"/>
                <a:cs typeface="Consolas" pitchFamily="49" charset="0"/>
              </a:rPr>
              <a:t>dx:double</a:t>
            </a:r>
            <a:r>
              <a:rPr lang="en-US" b="1" kern="1200" dirty="0">
                <a:latin typeface="Consolas" pitchFamily="49" charset="0"/>
                <a:cs typeface="Consolas" pitchFamily="49" charset="0"/>
              </a:rPr>
              <a:t>, </a:t>
            </a:r>
            <a:r>
              <a:rPr lang="en-US" b="1" kern="1200" dirty="0" err="1">
                <a:latin typeface="Consolas" pitchFamily="49" charset="0"/>
                <a:cs typeface="Consolas" pitchFamily="49" charset="0"/>
              </a:rPr>
              <a:t>dy:double</a:t>
            </a:r>
            <a:r>
              <a:rPr lang="en-US" b="1" kern="1200" dirty="0">
                <a:latin typeface="Consolas" pitchFamily="49" charset="0"/>
                <a:cs typeface="Consolas" pitchFamily="49" charset="0"/>
              </a:rPr>
              <a:t>) =</a:t>
            </a:r>
          </a:p>
          <a:p>
            <a:pPr defTabSz="914363">
              <a:lnSpc>
                <a:spcPct val="90000"/>
              </a:lnSpc>
              <a:defRPr/>
            </a:pPr>
            <a:endParaRPr lang="en-US" b="1" kern="1200" dirty="0">
              <a:latin typeface="Consolas" pitchFamily="49" charset="0"/>
              <a:cs typeface="Consolas" pitchFamily="49" charset="0"/>
            </a:endParaRPr>
          </a:p>
          <a:p>
            <a:pPr>
              <a:lnSpc>
                <a:spcPct val="90000"/>
              </a:lnSpc>
              <a:defRPr/>
            </a:pPr>
            <a:r>
              <a:rPr lang="en-US" b="1" dirty="0">
                <a:solidFill>
                  <a:schemeClr val="accent2">
                    <a:lumMod val="40000"/>
                    <a:lumOff val="60000"/>
                  </a:schemeClr>
                </a:solidFill>
                <a:cs typeface="Consolas" pitchFamily="49" charset="0"/>
              </a:rPr>
              <a:t>   </a:t>
            </a:r>
            <a:r>
              <a:rPr lang="en-US" b="1" dirty="0">
                <a:solidFill>
                  <a:schemeClr val="accent2"/>
                </a:solidFill>
                <a:cs typeface="Consolas" pitchFamily="49" charset="0"/>
              </a:rPr>
              <a:t>let</a:t>
            </a:r>
            <a:r>
              <a:rPr lang="en-US" b="1" dirty="0">
                <a:cs typeface="Consolas" pitchFamily="49" charset="0"/>
              </a:rPr>
              <a:t> d2 = dx*</a:t>
            </a:r>
            <a:r>
              <a:rPr lang="en-US" b="1" dirty="0" err="1">
                <a:cs typeface="Consolas" pitchFamily="49" charset="0"/>
              </a:rPr>
              <a:t>dx+dy</a:t>
            </a:r>
            <a:r>
              <a:rPr lang="en-US" b="1" dirty="0">
                <a:cs typeface="Consolas" pitchFamily="49" charset="0"/>
              </a:rPr>
              <a:t>*dy</a:t>
            </a:r>
          </a:p>
          <a:p>
            <a:pPr defTabSz="914363">
              <a:lnSpc>
                <a:spcPct val="90000"/>
              </a:lnSpc>
              <a:defRPr/>
            </a:pPr>
            <a:endParaRPr lang="en-US" b="1" kern="1200" dirty="0">
              <a:solidFill>
                <a:schemeClr val="accent2">
                  <a:lumMod val="40000"/>
                  <a:lumOff val="6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defTabSz="914363">
              <a:lnSpc>
                <a:spcPct val="90000"/>
              </a:lnSpc>
              <a:defRPr/>
            </a:pPr>
            <a:r>
              <a:rPr lang="en-US" b="1" kern="1200" dirty="0">
                <a:solidFill>
                  <a:schemeClr val="accent2">
                    <a:lumMod val="40000"/>
                    <a:lumOff val="60000"/>
                  </a:schemeClr>
                </a:solidFill>
                <a:latin typeface="Consolas" pitchFamily="49" charset="0"/>
                <a:cs typeface="Consolas" pitchFamily="49" charset="0"/>
              </a:rPr>
              <a:t>   </a:t>
            </a:r>
            <a:r>
              <a:rPr lang="en-US" b="1" kern="1200" dirty="0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member</a:t>
            </a:r>
            <a:r>
              <a:rPr lang="en-US" b="1" kern="1200" dirty="0">
                <a:latin typeface="Consolas" pitchFamily="49" charset="0"/>
                <a:cs typeface="Consolas" pitchFamily="49" charset="0"/>
              </a:rPr>
              <a:t> _.DX = dx</a:t>
            </a:r>
          </a:p>
          <a:p>
            <a:pPr defTabSz="914363">
              <a:lnSpc>
                <a:spcPct val="90000"/>
              </a:lnSpc>
              <a:defRPr/>
            </a:pPr>
            <a:r>
              <a:rPr lang="en-US" b="1" kern="1200" dirty="0">
                <a:solidFill>
                  <a:schemeClr val="accent2">
                    <a:lumMod val="40000"/>
                    <a:lumOff val="60000"/>
                  </a:schemeClr>
                </a:solidFill>
                <a:latin typeface="Consolas" pitchFamily="49" charset="0"/>
                <a:cs typeface="Consolas" pitchFamily="49" charset="0"/>
              </a:rPr>
              <a:t>   </a:t>
            </a:r>
          </a:p>
          <a:p>
            <a:pPr defTabSz="914363">
              <a:lnSpc>
                <a:spcPct val="90000"/>
              </a:lnSpc>
              <a:defRPr/>
            </a:pPr>
            <a:r>
              <a:rPr lang="en-US" b="1" kern="1200" dirty="0">
                <a:solidFill>
                  <a:schemeClr val="accent2">
                    <a:lumMod val="40000"/>
                    <a:lumOff val="60000"/>
                  </a:schemeClr>
                </a:solidFill>
                <a:latin typeface="Consolas" pitchFamily="49" charset="0"/>
                <a:cs typeface="Consolas" pitchFamily="49" charset="0"/>
              </a:rPr>
              <a:t>   </a:t>
            </a:r>
            <a:r>
              <a:rPr lang="en-US" b="1" kern="1200" dirty="0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member</a:t>
            </a:r>
            <a:r>
              <a:rPr lang="en-US" b="1" kern="12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b="1" dirty="0">
                <a:cs typeface="Consolas" pitchFamily="49" charset="0"/>
              </a:rPr>
              <a:t>_.</a:t>
            </a:r>
            <a:r>
              <a:rPr lang="en-US" b="1" kern="1200" dirty="0">
                <a:latin typeface="Consolas" pitchFamily="49" charset="0"/>
                <a:cs typeface="Consolas" pitchFamily="49" charset="0"/>
              </a:rPr>
              <a:t>DY = </a:t>
            </a:r>
            <a:r>
              <a:rPr lang="en-US" b="1" kern="1200" dirty="0" err="1">
                <a:latin typeface="Consolas" pitchFamily="49" charset="0"/>
                <a:cs typeface="Consolas" pitchFamily="49" charset="0"/>
              </a:rPr>
              <a:t>dy</a:t>
            </a:r>
            <a:endParaRPr lang="en-US" b="1" kern="1200" dirty="0">
              <a:latin typeface="Consolas" pitchFamily="49" charset="0"/>
              <a:cs typeface="Consolas" pitchFamily="49" charset="0"/>
            </a:endParaRPr>
          </a:p>
          <a:p>
            <a:pPr defTabSz="914363">
              <a:lnSpc>
                <a:spcPct val="90000"/>
              </a:lnSpc>
              <a:defRPr/>
            </a:pPr>
            <a:r>
              <a:rPr lang="en-US" b="1" kern="1200" dirty="0">
                <a:solidFill>
                  <a:schemeClr val="accent2">
                    <a:lumMod val="40000"/>
                    <a:lumOff val="60000"/>
                  </a:schemeClr>
                </a:solidFill>
                <a:latin typeface="Consolas" pitchFamily="49" charset="0"/>
                <a:cs typeface="Consolas" pitchFamily="49" charset="0"/>
              </a:rPr>
              <a:t>   </a:t>
            </a:r>
          </a:p>
          <a:p>
            <a:pPr defTabSz="914363">
              <a:lnSpc>
                <a:spcPct val="90000"/>
              </a:lnSpc>
              <a:defRPr/>
            </a:pPr>
            <a:r>
              <a:rPr lang="en-US" b="1" kern="1200" dirty="0">
                <a:solidFill>
                  <a:schemeClr val="accent2">
                    <a:lumMod val="40000"/>
                    <a:lumOff val="60000"/>
                  </a:schemeClr>
                </a:solidFill>
                <a:latin typeface="Consolas" pitchFamily="49" charset="0"/>
                <a:cs typeface="Consolas" pitchFamily="49" charset="0"/>
              </a:rPr>
              <a:t>   </a:t>
            </a:r>
            <a:r>
              <a:rPr lang="en-US" b="1" kern="1200" dirty="0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member</a:t>
            </a:r>
            <a:r>
              <a:rPr lang="en-US" b="1" kern="12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b="1" dirty="0">
                <a:cs typeface="Consolas" pitchFamily="49" charset="0"/>
              </a:rPr>
              <a:t>_.</a:t>
            </a:r>
            <a:r>
              <a:rPr lang="en-US" b="1" kern="1200" dirty="0">
                <a:latin typeface="Consolas" pitchFamily="49" charset="0"/>
                <a:cs typeface="Consolas" pitchFamily="49" charset="0"/>
              </a:rPr>
              <a:t>Length = sqrt d2</a:t>
            </a:r>
          </a:p>
          <a:p>
            <a:pPr defTabSz="914363">
              <a:lnSpc>
                <a:spcPct val="90000"/>
              </a:lnSpc>
              <a:defRPr/>
            </a:pPr>
            <a:r>
              <a:rPr lang="en-US" b="1" kern="1200" dirty="0">
                <a:solidFill>
                  <a:schemeClr val="accent2">
                    <a:lumMod val="40000"/>
                    <a:lumOff val="60000"/>
                  </a:schemeClr>
                </a:solidFill>
                <a:latin typeface="Consolas" pitchFamily="49" charset="0"/>
                <a:cs typeface="Consolas" pitchFamily="49" charset="0"/>
              </a:rPr>
              <a:t>   </a:t>
            </a:r>
          </a:p>
          <a:p>
            <a:pPr defTabSz="914363">
              <a:lnSpc>
                <a:spcPct val="90000"/>
              </a:lnSpc>
              <a:defRPr/>
            </a:pPr>
            <a:r>
              <a:rPr lang="en-US" b="1" kern="1200" dirty="0">
                <a:solidFill>
                  <a:schemeClr val="accent2">
                    <a:lumMod val="40000"/>
                    <a:lumOff val="60000"/>
                  </a:schemeClr>
                </a:solidFill>
                <a:latin typeface="Consolas" pitchFamily="49" charset="0"/>
                <a:cs typeface="Consolas" pitchFamily="49" charset="0"/>
              </a:rPr>
              <a:t>   </a:t>
            </a:r>
            <a:r>
              <a:rPr lang="en-US" b="1" kern="1200" dirty="0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member</a:t>
            </a:r>
            <a:r>
              <a:rPr lang="en-US" b="1" kern="12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b="1" dirty="0">
                <a:cs typeface="Consolas" pitchFamily="49" charset="0"/>
              </a:rPr>
              <a:t>_.</a:t>
            </a:r>
            <a:r>
              <a:rPr lang="en-US" b="1" kern="1200" dirty="0">
                <a:latin typeface="Consolas" pitchFamily="49" charset="0"/>
                <a:cs typeface="Consolas" pitchFamily="49" charset="0"/>
              </a:rPr>
              <a:t>Scale(k) = Vector2D (dx*k, </a:t>
            </a:r>
            <a:r>
              <a:rPr lang="en-US" b="1" kern="1200" dirty="0" err="1">
                <a:latin typeface="Consolas" pitchFamily="49" charset="0"/>
                <a:cs typeface="Consolas" pitchFamily="49" charset="0"/>
              </a:rPr>
              <a:t>dy</a:t>
            </a:r>
            <a:r>
              <a:rPr lang="en-US" b="1" kern="1200" dirty="0">
                <a:latin typeface="Consolas" pitchFamily="49" charset="0"/>
                <a:cs typeface="Consolas" pitchFamily="49" charset="0"/>
              </a:rPr>
              <a:t>*k)</a:t>
            </a:r>
            <a:endParaRPr lang="en-US" b="1" kern="1200" dirty="0">
              <a:solidFill>
                <a:schemeClr val="accent2">
                  <a:lumMod val="40000"/>
                  <a:lumOff val="60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" name="Rectangular Callout 3"/>
          <p:cNvSpPr/>
          <p:nvPr/>
        </p:nvSpPr>
        <p:spPr>
          <a:xfrm>
            <a:off x="7281757" y="1814299"/>
            <a:ext cx="2962863" cy="954107"/>
          </a:xfrm>
          <a:prstGeom prst="wedgeRectCallout">
            <a:avLst>
              <a:gd name="adj1" fmla="val -37801"/>
              <a:gd name="adj2" fmla="val -74226"/>
            </a:avLst>
          </a:prstGeom>
          <a:solidFill>
            <a:srgbClr val="ACE58F"/>
          </a:solidFill>
          <a:ln w="158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 anchorCtr="1">
            <a:spAutoFit/>
          </a:bodyPr>
          <a:lstStyle/>
          <a:p>
            <a:pPr marL="0" marR="0" lvl="0" indent="0" algn="ctr" defTabSz="93300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Inputs to object </a:t>
            </a:r>
          </a:p>
          <a:p>
            <a:pPr marL="0" marR="0" lvl="0" indent="0" algn="ctr" defTabSz="93300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construction</a:t>
            </a:r>
          </a:p>
        </p:txBody>
      </p:sp>
      <p:sp>
        <p:nvSpPr>
          <p:cNvPr id="5" name="Rectangular Callout 4"/>
          <p:cNvSpPr/>
          <p:nvPr/>
        </p:nvSpPr>
        <p:spPr>
          <a:xfrm>
            <a:off x="6928088" y="3772879"/>
            <a:ext cx="3572003" cy="523220"/>
          </a:xfrm>
          <a:prstGeom prst="wedgeRectCallout">
            <a:avLst>
              <a:gd name="adj1" fmla="val -105679"/>
              <a:gd name="adj2" fmla="val -17727"/>
            </a:avLst>
          </a:prstGeom>
          <a:solidFill>
            <a:srgbClr val="ACE58F"/>
          </a:solidFill>
          <a:ln w="158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 anchorCtr="1">
            <a:spAutoFit/>
          </a:bodyPr>
          <a:lstStyle/>
          <a:p>
            <a:pPr marL="0" marR="0" lvl="0" indent="0" algn="ctr" defTabSz="93300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Exported properties</a:t>
            </a:r>
          </a:p>
        </p:txBody>
      </p:sp>
      <p:sp>
        <p:nvSpPr>
          <p:cNvPr id="6" name="Rectangular Callout 5"/>
          <p:cNvSpPr/>
          <p:nvPr/>
        </p:nvSpPr>
        <p:spPr>
          <a:xfrm>
            <a:off x="7188417" y="4502968"/>
            <a:ext cx="3144707" cy="523220"/>
          </a:xfrm>
          <a:prstGeom prst="wedgeRectCallout">
            <a:avLst>
              <a:gd name="adj1" fmla="val -77128"/>
              <a:gd name="adj2" fmla="val 111073"/>
            </a:avLst>
          </a:prstGeom>
          <a:solidFill>
            <a:srgbClr val="ACE58F"/>
          </a:solidFill>
          <a:ln w="158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 anchorCtr="1">
            <a:spAutoFit/>
          </a:bodyPr>
          <a:lstStyle/>
          <a:p>
            <a:pPr marL="0" marR="0" lvl="0" indent="0" algn="ctr" defTabSz="93300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Exported method</a:t>
            </a:r>
          </a:p>
        </p:txBody>
      </p:sp>
      <p:sp>
        <p:nvSpPr>
          <p:cNvPr id="7" name="Rectangular Callout 6"/>
          <p:cNvSpPr/>
          <p:nvPr/>
        </p:nvSpPr>
        <p:spPr>
          <a:xfrm>
            <a:off x="7295777" y="2894969"/>
            <a:ext cx="2858091" cy="523220"/>
          </a:xfrm>
          <a:prstGeom prst="wedgeRectCallout">
            <a:avLst>
              <a:gd name="adj1" fmla="val -109282"/>
              <a:gd name="adj2" fmla="val -97617"/>
            </a:avLst>
          </a:prstGeom>
          <a:solidFill>
            <a:srgbClr val="ACE58F"/>
          </a:solidFill>
          <a:ln w="158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 anchorCtr="1">
            <a:spAutoFit/>
          </a:bodyPr>
          <a:lstStyle/>
          <a:p>
            <a:pPr marL="0" marR="0" lvl="0" indent="0" algn="ctr" defTabSz="93300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Object internals</a:t>
            </a:r>
          </a:p>
        </p:txBody>
      </p:sp>
      <p:sp>
        <p:nvSpPr>
          <p:cNvPr id="9" name="Rectangular Callout 5">
            <a:extLst>
              <a:ext uri="{FF2B5EF4-FFF2-40B4-BE49-F238E27FC236}">
                <a16:creationId xmlns:a16="http://schemas.microsoft.com/office/drawing/2014/main" id="{A4FA626B-6D2A-4CB6-ACC5-7C11131E6ECF}"/>
              </a:ext>
            </a:extLst>
          </p:cNvPr>
          <p:cNvSpPr/>
          <p:nvPr/>
        </p:nvSpPr>
        <p:spPr>
          <a:xfrm>
            <a:off x="4760567" y="1044110"/>
            <a:ext cx="6958635" cy="830997"/>
          </a:xfrm>
          <a:prstGeom prst="wedgeRectCallout">
            <a:avLst>
              <a:gd name="adj1" fmla="val -19404"/>
              <a:gd name="adj2" fmla="val 34237"/>
            </a:avLst>
          </a:prstGeom>
          <a:solidFill>
            <a:srgbClr val="ACE58F"/>
          </a:solidFill>
          <a:ln w="158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 anchorCtr="1">
            <a:spAutoFit/>
          </a:bodyPr>
          <a:lstStyle/>
          <a:p>
            <a:pPr marL="0" marR="0" lvl="0" indent="0" algn="ctr" defTabSz="93300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Recovers the ergonomic simplicity of ML’s original</a:t>
            </a:r>
          </a:p>
          <a:p>
            <a:pPr marL="0" marR="0" lvl="0" indent="0" algn="ctr" defTabSz="93300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“</a:t>
            </a:r>
            <a:r>
              <a:rPr kumimoji="0" lang="en-GB" sz="240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abstype</a:t>
            </a:r>
            <a:r>
              <a:rPr kumimoji="0" lang="en-GB" sz="2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” and much more</a:t>
            </a:r>
          </a:p>
        </p:txBody>
      </p:sp>
    </p:spTree>
    <p:extLst>
      <p:ext uri="{BB962C8B-B14F-4D97-AF65-F5344CB8AC3E}">
        <p14:creationId xmlns:p14="http://schemas.microsoft.com/office/powerpoint/2010/main" val="405570369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9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81CD819-139A-4173-8733-5DE87CE54FD6}"/>
              </a:ext>
            </a:extLst>
          </p:cNvPr>
          <p:cNvSpPr txBox="1"/>
          <p:nvPr/>
        </p:nvSpPr>
        <p:spPr>
          <a:xfrm>
            <a:off x="490879" y="1354016"/>
            <a:ext cx="4033430" cy="403187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200" dirty="0">
                <a:solidFill>
                  <a:srgbClr val="000000"/>
                </a:solidFill>
                <a:latin typeface="Calibri"/>
              </a:rPr>
              <a:t>Contradiction #2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3200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dirty="0">
                <a:solidFill>
                  <a:srgbClr val="000000"/>
                </a:solidFill>
                <a:latin typeface="Calibri"/>
              </a:rPr>
              <a:t>Pattern matching only over concrete representations is, in practice, a catastrophe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400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dirty="0">
                <a:solidFill>
                  <a:srgbClr val="000000"/>
                </a:solidFill>
                <a:latin typeface="Calibri"/>
              </a:rPr>
              <a:t>This was standard in all functional languages until F#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400" u="sng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400" u="sng" dirty="0">
              <a:solidFill>
                <a:srgbClr val="000000"/>
              </a:solidFill>
              <a:latin typeface="Calibri"/>
            </a:endParaRPr>
          </a:p>
        </p:txBody>
      </p:sp>
      <p:grpSp>
        <p:nvGrpSpPr>
          <p:cNvPr id="3" name="Group 6">
            <a:extLst>
              <a:ext uri="{FF2B5EF4-FFF2-40B4-BE49-F238E27FC236}">
                <a16:creationId xmlns:a16="http://schemas.microsoft.com/office/drawing/2014/main" id="{A391C25C-C3F2-49BA-B854-82B71A20C985}"/>
              </a:ext>
            </a:extLst>
          </p:cNvPr>
          <p:cNvGrpSpPr/>
          <p:nvPr/>
        </p:nvGrpSpPr>
        <p:grpSpPr>
          <a:xfrm>
            <a:off x="5123922" y="1733831"/>
            <a:ext cx="6818328" cy="1901945"/>
            <a:chOff x="633212" y="490173"/>
            <a:chExt cx="10790221" cy="3082917"/>
          </a:xfrm>
        </p:grpSpPr>
        <p:sp>
          <p:nvSpPr>
            <p:cNvPr id="4" name="Freeform 7">
              <a:extLst>
                <a:ext uri="{FF2B5EF4-FFF2-40B4-BE49-F238E27FC236}">
                  <a16:creationId xmlns:a16="http://schemas.microsoft.com/office/drawing/2014/main" id="{C903C4F9-A467-465B-ABAE-EB8EAEA1AD57}"/>
                </a:ext>
              </a:extLst>
            </p:cNvPr>
            <p:cNvSpPr/>
            <p:nvPr/>
          </p:nvSpPr>
          <p:spPr>
            <a:xfrm>
              <a:off x="633212" y="490173"/>
              <a:ext cx="4299399" cy="3082917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5138199"/>
                <a:gd name="f7" fmla="val 3082919"/>
                <a:gd name="f8" fmla="+- 0 0 -90"/>
                <a:gd name="f9" fmla="*/ f3 1 5138199"/>
                <a:gd name="f10" fmla="*/ f4 1 3082919"/>
                <a:gd name="f11" fmla="val f5"/>
                <a:gd name="f12" fmla="val f6"/>
                <a:gd name="f13" fmla="val f7"/>
                <a:gd name="f14" fmla="*/ f8 f0 1"/>
                <a:gd name="f15" fmla="+- f13 0 f11"/>
                <a:gd name="f16" fmla="+- f12 0 f11"/>
                <a:gd name="f17" fmla="*/ f14 1 f2"/>
                <a:gd name="f18" fmla="*/ f16 1 5138199"/>
                <a:gd name="f19" fmla="*/ f15 1 3082919"/>
                <a:gd name="f20" fmla="*/ 0 f16 1"/>
                <a:gd name="f21" fmla="*/ 0 f15 1"/>
                <a:gd name="f22" fmla="*/ 5138199 f16 1"/>
                <a:gd name="f23" fmla="*/ 3082919 f15 1"/>
                <a:gd name="f24" fmla="+- f17 0 f1"/>
                <a:gd name="f25" fmla="*/ f20 1 5138199"/>
                <a:gd name="f26" fmla="*/ f21 1 3082919"/>
                <a:gd name="f27" fmla="*/ f22 1 5138199"/>
                <a:gd name="f28" fmla="*/ f23 1 3082919"/>
                <a:gd name="f29" fmla="*/ f11 1 f18"/>
                <a:gd name="f30" fmla="*/ f12 1 f18"/>
                <a:gd name="f31" fmla="*/ f11 1 f19"/>
                <a:gd name="f32" fmla="*/ f13 1 f19"/>
                <a:gd name="f33" fmla="*/ f25 1 f18"/>
                <a:gd name="f34" fmla="*/ f26 1 f19"/>
                <a:gd name="f35" fmla="*/ f27 1 f18"/>
                <a:gd name="f36" fmla="*/ f28 1 f19"/>
                <a:gd name="f37" fmla="*/ f29 f9 1"/>
                <a:gd name="f38" fmla="*/ f30 f9 1"/>
                <a:gd name="f39" fmla="*/ f32 f10 1"/>
                <a:gd name="f40" fmla="*/ f31 f10 1"/>
                <a:gd name="f41" fmla="*/ f33 f9 1"/>
                <a:gd name="f42" fmla="*/ f34 f10 1"/>
                <a:gd name="f43" fmla="*/ f35 f9 1"/>
                <a:gd name="f44" fmla="*/ f36 f1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4">
                  <a:pos x="f41" y="f42"/>
                </a:cxn>
                <a:cxn ang="f24">
                  <a:pos x="f43" y="f42"/>
                </a:cxn>
                <a:cxn ang="f24">
                  <a:pos x="f43" y="f44"/>
                </a:cxn>
                <a:cxn ang="f24">
                  <a:pos x="f41" y="f44"/>
                </a:cxn>
                <a:cxn ang="f24">
                  <a:pos x="f41" y="f42"/>
                </a:cxn>
              </a:cxnLst>
              <a:rect l="f37" t="f40" r="f38" b="f39"/>
              <a:pathLst>
                <a:path w="5138199" h="3082919">
                  <a:moveTo>
                    <a:pt x="f5" y="f5"/>
                  </a:moveTo>
                  <a:lnTo>
                    <a:pt x="f6" y="f5"/>
                  </a:lnTo>
                  <a:lnTo>
                    <a:pt x="f6" y="f7"/>
                  </a:lnTo>
                  <a:lnTo>
                    <a:pt x="f5" y="f7"/>
                  </a:lnTo>
                  <a:lnTo>
                    <a:pt x="f5" y="f5"/>
                  </a:lnTo>
                  <a:close/>
                </a:path>
              </a:pathLst>
            </a:custGeom>
            <a:solidFill>
              <a:srgbClr val="9BBB59"/>
            </a:solidFill>
            <a:ln w="25402" cap="flat">
              <a:solidFill>
                <a:srgbClr val="FFFFFF"/>
              </a:solidFill>
              <a:prstDash val="solid"/>
              <a:miter/>
            </a:ln>
          </p:spPr>
          <p:txBody>
            <a:bodyPr vert="horz" wrap="square" lIns="247646" tIns="247646" rIns="247646" bIns="247646" anchor="ctr" anchorCtr="1" compatLnSpc="1">
              <a:noAutofit/>
            </a:bodyPr>
            <a:lstStyle/>
            <a:p>
              <a:pPr marL="0" marR="0" lvl="0" indent="0" algn="ctr" defTabSz="2889247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23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3200" b="0" i="0" u="none" strike="noStrike" kern="1200" cap="none" spc="0" baseline="0" dirty="0">
                  <a:solidFill>
                    <a:srgbClr val="FFFFFF"/>
                  </a:solidFill>
                  <a:uFillTx/>
                  <a:latin typeface="Segoe UI Light" pitchFamily="34"/>
                </a:rPr>
                <a:t>Pattern Matching</a:t>
              </a:r>
            </a:p>
          </p:txBody>
        </p:sp>
        <p:sp>
          <p:nvSpPr>
            <p:cNvPr id="5" name="Freeform 8">
              <a:extLst>
                <a:ext uri="{FF2B5EF4-FFF2-40B4-BE49-F238E27FC236}">
                  <a16:creationId xmlns:a16="http://schemas.microsoft.com/office/drawing/2014/main" id="{B9DF97DD-F199-4517-AAED-F008729C7414}"/>
                </a:ext>
              </a:extLst>
            </p:cNvPr>
            <p:cNvSpPr/>
            <p:nvPr/>
          </p:nvSpPr>
          <p:spPr>
            <a:xfrm>
              <a:off x="7250807" y="490173"/>
              <a:ext cx="4172626" cy="3082917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5138199"/>
                <a:gd name="f7" fmla="val 3082919"/>
                <a:gd name="f8" fmla="+- 0 0 -90"/>
                <a:gd name="f9" fmla="*/ f3 1 5138199"/>
                <a:gd name="f10" fmla="*/ f4 1 3082919"/>
                <a:gd name="f11" fmla="val f5"/>
                <a:gd name="f12" fmla="val f6"/>
                <a:gd name="f13" fmla="val f7"/>
                <a:gd name="f14" fmla="*/ f8 f0 1"/>
                <a:gd name="f15" fmla="+- f13 0 f11"/>
                <a:gd name="f16" fmla="+- f12 0 f11"/>
                <a:gd name="f17" fmla="*/ f14 1 f2"/>
                <a:gd name="f18" fmla="*/ f16 1 5138199"/>
                <a:gd name="f19" fmla="*/ f15 1 3082919"/>
                <a:gd name="f20" fmla="*/ 0 f16 1"/>
                <a:gd name="f21" fmla="*/ 0 f15 1"/>
                <a:gd name="f22" fmla="*/ 5138199 f16 1"/>
                <a:gd name="f23" fmla="*/ 3082919 f15 1"/>
                <a:gd name="f24" fmla="+- f17 0 f1"/>
                <a:gd name="f25" fmla="*/ f20 1 5138199"/>
                <a:gd name="f26" fmla="*/ f21 1 3082919"/>
                <a:gd name="f27" fmla="*/ f22 1 5138199"/>
                <a:gd name="f28" fmla="*/ f23 1 3082919"/>
                <a:gd name="f29" fmla="*/ f11 1 f18"/>
                <a:gd name="f30" fmla="*/ f12 1 f18"/>
                <a:gd name="f31" fmla="*/ f11 1 f19"/>
                <a:gd name="f32" fmla="*/ f13 1 f19"/>
                <a:gd name="f33" fmla="*/ f25 1 f18"/>
                <a:gd name="f34" fmla="*/ f26 1 f19"/>
                <a:gd name="f35" fmla="*/ f27 1 f18"/>
                <a:gd name="f36" fmla="*/ f28 1 f19"/>
                <a:gd name="f37" fmla="*/ f29 f9 1"/>
                <a:gd name="f38" fmla="*/ f30 f9 1"/>
                <a:gd name="f39" fmla="*/ f32 f10 1"/>
                <a:gd name="f40" fmla="*/ f31 f10 1"/>
                <a:gd name="f41" fmla="*/ f33 f9 1"/>
                <a:gd name="f42" fmla="*/ f34 f10 1"/>
                <a:gd name="f43" fmla="*/ f35 f9 1"/>
                <a:gd name="f44" fmla="*/ f36 f1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4">
                  <a:pos x="f41" y="f42"/>
                </a:cxn>
                <a:cxn ang="f24">
                  <a:pos x="f43" y="f42"/>
                </a:cxn>
                <a:cxn ang="f24">
                  <a:pos x="f43" y="f44"/>
                </a:cxn>
                <a:cxn ang="f24">
                  <a:pos x="f41" y="f44"/>
                </a:cxn>
                <a:cxn ang="f24">
                  <a:pos x="f41" y="f42"/>
                </a:cxn>
              </a:cxnLst>
              <a:rect l="f37" t="f40" r="f38" b="f39"/>
              <a:pathLst>
                <a:path w="5138199" h="3082919">
                  <a:moveTo>
                    <a:pt x="f5" y="f5"/>
                  </a:moveTo>
                  <a:lnTo>
                    <a:pt x="f6" y="f5"/>
                  </a:lnTo>
                  <a:lnTo>
                    <a:pt x="f6" y="f7"/>
                  </a:lnTo>
                  <a:lnTo>
                    <a:pt x="f5" y="f7"/>
                  </a:lnTo>
                  <a:lnTo>
                    <a:pt x="f5" y="f5"/>
                  </a:lnTo>
                  <a:close/>
                </a:path>
              </a:pathLst>
            </a:custGeom>
            <a:solidFill>
              <a:srgbClr val="8064A2"/>
            </a:solidFill>
            <a:ln w="25402" cap="flat">
              <a:solidFill>
                <a:srgbClr val="FFFFFF"/>
              </a:solidFill>
              <a:prstDash val="solid"/>
              <a:miter/>
            </a:ln>
          </p:spPr>
          <p:txBody>
            <a:bodyPr vert="horz" wrap="square" lIns="247646" tIns="247646" rIns="247646" bIns="247646" anchor="ctr" anchorCtr="1" compatLnSpc="1">
              <a:noAutofit/>
            </a:bodyPr>
            <a:lstStyle/>
            <a:p>
              <a:pPr marL="0" marR="0" lvl="0" indent="0" algn="ctr" defTabSz="2889247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23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3200" b="0" i="0" u="none" strike="noStrike" kern="1200" cap="none" spc="0" baseline="0">
                  <a:solidFill>
                    <a:srgbClr val="FFFFFF"/>
                  </a:solidFill>
                  <a:uFillTx/>
                  <a:latin typeface="Segoe UI Light" pitchFamily="34"/>
                </a:rPr>
                <a:t>Abstraction</a:t>
              </a: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ED5E0412-D0CE-4586-B449-5987401740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0986" y="106241"/>
            <a:ext cx="4552950" cy="124777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79F5068-87E8-4884-9C19-38BFC69334DE}"/>
              </a:ext>
            </a:extLst>
          </p:cNvPr>
          <p:cNvSpPr/>
          <p:nvPr/>
        </p:nvSpPr>
        <p:spPr>
          <a:xfrm>
            <a:off x="6997672" y="1272412"/>
            <a:ext cx="1099205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>
                <a:hlinkClick r:id="rId3"/>
              </a:rPr>
              <a:t>https://www.pure.ed.ac.uk/ws/portalfiles/portal/17084823/Milner_R_1982_How_ML_Evolved.pdf</a:t>
            </a:r>
            <a:r>
              <a:rPr lang="en-GB" sz="1000" dirty="0"/>
              <a:t> </a:t>
            </a:r>
          </a:p>
        </p:txBody>
      </p:sp>
      <p:sp>
        <p:nvSpPr>
          <p:cNvPr id="8" name="Left-Right Arrow 9">
            <a:extLst>
              <a:ext uri="{FF2B5EF4-FFF2-40B4-BE49-F238E27FC236}">
                <a16:creationId xmlns:a16="http://schemas.microsoft.com/office/drawing/2014/main" id="{74092989-E529-487F-A711-87B065738332}"/>
              </a:ext>
            </a:extLst>
          </p:cNvPr>
          <p:cNvSpPr/>
          <p:nvPr/>
        </p:nvSpPr>
        <p:spPr>
          <a:xfrm>
            <a:off x="7985874" y="2362829"/>
            <a:ext cx="1174531" cy="643947"/>
          </a:xfrm>
          <a:custGeom>
            <a:avLst>
              <a:gd name="f9" fmla="val 50000"/>
              <a:gd name="f10" fmla="val 500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ss"/>
              <a:gd name="f8" fmla="val 0"/>
              <a:gd name="f9" fmla="val 50000"/>
              <a:gd name="f10" fmla="val 50000"/>
              <a:gd name="f11" fmla="+- 0 0 -360"/>
              <a:gd name="f12" fmla="+- 0 0 -180"/>
              <a:gd name="f13" fmla="abs f5"/>
              <a:gd name="f14" fmla="abs f6"/>
              <a:gd name="f15" fmla="abs f7"/>
              <a:gd name="f16" fmla="val f8"/>
              <a:gd name="f17" fmla="val f9"/>
              <a:gd name="f18" fmla="val f10"/>
              <a:gd name="f19" fmla="*/ f11 f2 1"/>
              <a:gd name="f20" fmla="*/ f12 f2 1"/>
              <a:gd name="f21" fmla="?: f13 f5 1"/>
              <a:gd name="f22" fmla="?: f14 f6 1"/>
              <a:gd name="f23" fmla="?: f15 f7 1"/>
              <a:gd name="f24" fmla="*/ f19 1 f4"/>
              <a:gd name="f25" fmla="*/ f20 1 f4"/>
              <a:gd name="f26" fmla="*/ f21 1 21600"/>
              <a:gd name="f27" fmla="*/ f22 1 21600"/>
              <a:gd name="f28" fmla="*/ 21600 f21 1"/>
              <a:gd name="f29" fmla="*/ 21600 f22 1"/>
              <a:gd name="f30" fmla="+- f24 0 f3"/>
              <a:gd name="f31" fmla="+- f25 0 f3"/>
              <a:gd name="f32" fmla="min f27 f26"/>
              <a:gd name="f33" fmla="*/ f28 1 f23"/>
              <a:gd name="f34" fmla="*/ f29 1 f23"/>
              <a:gd name="f35" fmla="val f33"/>
              <a:gd name="f36" fmla="val f34"/>
              <a:gd name="f37" fmla="*/ f16 f32 1"/>
              <a:gd name="f38" fmla="+- f36 0 f16"/>
              <a:gd name="f39" fmla="+- f35 0 f16"/>
              <a:gd name="f40" fmla="*/ f35 f32 1"/>
              <a:gd name="f41" fmla="*/ f36 f32 1"/>
              <a:gd name="f42" fmla="*/ f38 1 2"/>
              <a:gd name="f43" fmla="*/ f39 1 2"/>
              <a:gd name="f44" fmla="min f39 f38"/>
              <a:gd name="f45" fmla="*/ f38 f17 1"/>
              <a:gd name="f46" fmla="+- f16 f42 0"/>
              <a:gd name="f47" fmla="+- f16 f43 0"/>
              <a:gd name="f48" fmla="*/ f44 f18 1"/>
              <a:gd name="f49" fmla="*/ f45 1 200000"/>
              <a:gd name="f50" fmla="*/ f48 1 100000"/>
              <a:gd name="f51" fmla="+- f46 0 f49"/>
              <a:gd name="f52" fmla="+- f46 f49 0"/>
              <a:gd name="f53" fmla="*/ f46 f32 1"/>
              <a:gd name="f54" fmla="*/ f47 f32 1"/>
              <a:gd name="f55" fmla="+- f35 0 f50"/>
              <a:gd name="f56" fmla="*/ f51 f50 1"/>
              <a:gd name="f57" fmla="*/ f51 f32 1"/>
              <a:gd name="f58" fmla="*/ f52 f32 1"/>
              <a:gd name="f59" fmla="*/ f50 f32 1"/>
              <a:gd name="f60" fmla="*/ f56 1 f42"/>
              <a:gd name="f61" fmla="*/ f55 f32 1"/>
              <a:gd name="f62" fmla="+- f50 0 f60"/>
              <a:gd name="f63" fmla="+- f55 f60 0"/>
              <a:gd name="f64" fmla="*/ f62 f32 1"/>
              <a:gd name="f65" fmla="*/ f63 f32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61" y="f37"/>
              </a:cxn>
              <a:cxn ang="f30">
                <a:pos x="f54" y="f57"/>
              </a:cxn>
              <a:cxn ang="f30">
                <a:pos x="f59" y="f37"/>
              </a:cxn>
              <a:cxn ang="f31">
                <a:pos x="f59" y="f41"/>
              </a:cxn>
              <a:cxn ang="f31">
                <a:pos x="f54" y="f58"/>
              </a:cxn>
              <a:cxn ang="f31">
                <a:pos x="f61" y="f41"/>
              </a:cxn>
            </a:cxnLst>
            <a:rect l="f64" t="f57" r="f65" b="f58"/>
            <a:pathLst>
              <a:path>
                <a:moveTo>
                  <a:pt x="f37" y="f53"/>
                </a:moveTo>
                <a:lnTo>
                  <a:pt x="f59" y="f37"/>
                </a:lnTo>
                <a:lnTo>
                  <a:pt x="f59" y="f57"/>
                </a:lnTo>
                <a:lnTo>
                  <a:pt x="f61" y="f57"/>
                </a:lnTo>
                <a:lnTo>
                  <a:pt x="f61" y="f37"/>
                </a:lnTo>
                <a:lnTo>
                  <a:pt x="f40" y="f53"/>
                </a:lnTo>
                <a:lnTo>
                  <a:pt x="f61" y="f41"/>
                </a:lnTo>
                <a:lnTo>
                  <a:pt x="f61" y="f58"/>
                </a:lnTo>
                <a:lnTo>
                  <a:pt x="f59" y="f58"/>
                </a:lnTo>
                <a:lnTo>
                  <a:pt x="f59" y="f41"/>
                </a:lnTo>
                <a:close/>
              </a:path>
            </a:pathLst>
          </a:custGeom>
          <a:noFill/>
          <a:ln w="9528" cap="flat">
            <a:solidFill>
              <a:srgbClr val="333333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98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200" b="0" i="0" u="none" strike="noStrike" kern="1200" cap="none" spc="0" baseline="0">
              <a:solidFill>
                <a:srgbClr val="000000"/>
              </a:solidFill>
              <a:uFillTx/>
              <a:latin typeface="Segoe Light" pitchFamily="34"/>
            </a:endParaRPr>
          </a:p>
        </p:txBody>
      </p:sp>
      <p:sp>
        <p:nvSpPr>
          <p:cNvPr id="9" name="Arrow: Down 5">
            <a:extLst>
              <a:ext uri="{FF2B5EF4-FFF2-40B4-BE49-F238E27FC236}">
                <a16:creationId xmlns:a16="http://schemas.microsoft.com/office/drawing/2014/main" id="{20B0D087-23B5-4C67-9A33-BF5114EAC86D}"/>
              </a:ext>
            </a:extLst>
          </p:cNvPr>
          <p:cNvSpPr/>
          <p:nvPr/>
        </p:nvSpPr>
        <p:spPr>
          <a:xfrm>
            <a:off x="8071945" y="3531475"/>
            <a:ext cx="1233628" cy="1191565"/>
          </a:xfrm>
          <a:custGeom>
            <a:avLst>
              <a:gd name="f0" fmla="val 10919"/>
              <a:gd name="f1" fmla="val 54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val 10800"/>
              <a:gd name="f10" fmla="+- 0 0 -270"/>
              <a:gd name="f11" fmla="+- 0 0 -90"/>
              <a:gd name="f12" fmla="*/ f5 1 21600"/>
              <a:gd name="f13" fmla="*/ f6 1 21600"/>
              <a:gd name="f14" fmla="pin 0 f1 10800"/>
              <a:gd name="f15" fmla="pin 0 f0 21600"/>
              <a:gd name="f16" fmla="*/ f10 f2 1"/>
              <a:gd name="f17" fmla="*/ f11 f2 1"/>
              <a:gd name="f18" fmla="val f14"/>
              <a:gd name="f19" fmla="val f15"/>
              <a:gd name="f20" fmla="+- 21600 0 f14"/>
              <a:gd name="f21" fmla="*/ f14 f12 1"/>
              <a:gd name="f22" fmla="*/ f15 f13 1"/>
              <a:gd name="f23" fmla="*/ 0 f13 1"/>
              <a:gd name="f24" fmla="*/ 0 f12 1"/>
              <a:gd name="f25" fmla="*/ f16 1 f4"/>
              <a:gd name="f26" fmla="*/ 21600 f12 1"/>
              <a:gd name="f27" fmla="*/ f17 1 f4"/>
              <a:gd name="f28" fmla="+- 21600 0 f19"/>
              <a:gd name="f29" fmla="*/ f18 f12 1"/>
              <a:gd name="f30" fmla="*/ f20 f12 1"/>
              <a:gd name="f31" fmla="*/ f19 f13 1"/>
              <a:gd name="f32" fmla="+- f25 0 f3"/>
              <a:gd name="f33" fmla="+- f27 0 f3"/>
              <a:gd name="f34" fmla="*/ f28 f18 1"/>
              <a:gd name="f35" fmla="*/ f34 1 10800"/>
              <a:gd name="f36" fmla="+- f19 f35 0"/>
              <a:gd name="f37" fmla="*/ f36 f13 1"/>
            </a:gdLst>
            <a:ahLst>
              <a:ahXY gdRefX="f1" minX="f7" maxX="f9" gdRefY="f0" minY="f7" maxY="f8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24" y="f31"/>
              </a:cxn>
              <a:cxn ang="f33">
                <a:pos x="f26" y="f31"/>
              </a:cxn>
            </a:cxnLst>
            <a:rect l="f29" t="f23" r="f30" b="f37"/>
            <a:pathLst>
              <a:path w="21600" h="21600">
                <a:moveTo>
                  <a:pt x="f18" y="f7"/>
                </a:moveTo>
                <a:lnTo>
                  <a:pt x="f18" y="f19"/>
                </a:lnTo>
                <a:lnTo>
                  <a:pt x="f7" y="f19"/>
                </a:lnTo>
                <a:lnTo>
                  <a:pt x="f9" y="f8"/>
                </a:lnTo>
                <a:lnTo>
                  <a:pt x="f8" y="f19"/>
                </a:lnTo>
                <a:lnTo>
                  <a:pt x="f20" y="f19"/>
                </a:lnTo>
                <a:lnTo>
                  <a:pt x="f20" y="f7"/>
                </a:lnTo>
                <a:close/>
              </a:path>
            </a:pathLst>
          </a:custGeom>
          <a:solidFill>
            <a:srgbClr val="FFFFFF"/>
          </a:solidFill>
          <a:ln w="9528" cap="flat">
            <a:solidFill>
              <a:srgbClr val="BE4B48"/>
            </a:solidFill>
            <a:prstDash val="solid"/>
            <a:miter/>
          </a:ln>
          <a:effectLst>
            <a:outerShdw dist="22997" dir="5400000" algn="tl">
              <a:srgbClr val="000000">
                <a:alpha val="35000"/>
              </a:srgbClr>
            </a:outerShdw>
          </a:effectLst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98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200" b="0" i="0" u="none" strike="noStrike" kern="1200" cap="none" spc="0" baseline="0">
              <a:solidFill>
                <a:srgbClr val="000000"/>
              </a:solidFill>
              <a:uFillTx/>
              <a:latin typeface="Segoe Light" pitchFamily="34"/>
            </a:endParaRP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3EAB093E-B3A0-4FA8-ADE1-95CCAC9A3D44}"/>
              </a:ext>
            </a:extLst>
          </p:cNvPr>
          <p:cNvSpPr txBox="1"/>
          <p:nvPr/>
        </p:nvSpPr>
        <p:spPr>
          <a:xfrm>
            <a:off x="5551294" y="5156175"/>
            <a:ext cx="6162642" cy="144655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0" i="0" u="none" strike="noStrike" kern="1200" cap="none" spc="0" baseline="0" dirty="0">
                <a:solidFill>
                  <a:srgbClr val="000000"/>
                </a:solidFill>
                <a:uFillTx/>
                <a:latin typeface="Segoe Light" pitchFamily="34"/>
              </a:rPr>
              <a:t>2006: F# Active Patterns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600" b="0" i="0" u="none" strike="noStrike" kern="1200" cap="none" spc="0" baseline="0" dirty="0">
              <a:solidFill>
                <a:srgbClr val="000000"/>
              </a:solidFill>
              <a:uFillTx/>
              <a:latin typeface="Segoe Light" pitchFamily="34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b="0" i="0" u="none" strike="noStrike" kern="1200" cap="none" spc="0" baseline="0" dirty="0">
                <a:solidFill>
                  <a:srgbClr val="000000"/>
                </a:solidFill>
                <a:uFillTx/>
                <a:latin typeface="Segoe Light" pitchFamily="34"/>
              </a:rPr>
              <a:t>Views made practical and simple</a:t>
            </a:r>
            <a:r>
              <a:rPr lang="en-GB" dirty="0">
                <a:solidFill>
                  <a:srgbClr val="000000"/>
                </a:solidFill>
                <a:latin typeface="Segoe Light" pitchFamily="34"/>
              </a:rPr>
              <a:t>.</a:t>
            </a:r>
            <a:endParaRPr lang="en-GB" b="0" i="0" u="none" strike="noStrike" kern="1200" cap="none" spc="0" baseline="0" dirty="0">
              <a:solidFill>
                <a:srgbClr val="000000"/>
              </a:solidFill>
              <a:uFillTx/>
              <a:latin typeface="Segoe Light" pitchFamily="34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dirty="0">
                <a:solidFill>
                  <a:srgbClr val="000000"/>
                </a:solidFill>
                <a:latin typeface="Segoe Light" pitchFamily="34"/>
              </a:rPr>
              <a:t>Concomitant with Scala extractors, leads to Haskell view patterns (less used), C# pattern matching</a:t>
            </a:r>
            <a:endParaRPr lang="en-GB" b="0" i="0" u="none" strike="noStrike" kern="1200" cap="none" spc="0" baseline="0" dirty="0">
              <a:solidFill>
                <a:srgbClr val="000000"/>
              </a:solidFill>
              <a:uFillTx/>
              <a:latin typeface="Segoe Light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422522483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81CD819-139A-4173-8733-5DE87CE54FD6}"/>
              </a:ext>
            </a:extLst>
          </p:cNvPr>
          <p:cNvSpPr txBox="1"/>
          <p:nvPr/>
        </p:nvSpPr>
        <p:spPr>
          <a:xfrm>
            <a:off x="490879" y="1354016"/>
            <a:ext cx="4033430" cy="440120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200" dirty="0" err="1">
                <a:solidFill>
                  <a:srgbClr val="000000"/>
                </a:solidFill>
                <a:latin typeface="Calibri"/>
              </a:rPr>
              <a:t>Contradicion</a:t>
            </a:r>
            <a:r>
              <a:rPr lang="en-GB" sz="3200" dirty="0">
                <a:solidFill>
                  <a:srgbClr val="000000"/>
                </a:solidFill>
                <a:latin typeface="Calibri"/>
              </a:rPr>
              <a:t> #3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3200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dirty="0">
                <a:solidFill>
                  <a:srgbClr val="000000"/>
                </a:solidFill>
                <a:latin typeface="Calibri"/>
              </a:rPr>
              <a:t>ML had no list comprehensions. 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400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dirty="0">
                <a:solidFill>
                  <a:srgbClr val="000000"/>
                </a:solidFill>
                <a:latin typeface="Calibri"/>
              </a:rPr>
              <a:t>ML had no monad syntax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400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dirty="0">
                <a:solidFill>
                  <a:srgbClr val="000000"/>
                </a:solidFill>
                <a:latin typeface="Calibri"/>
              </a:rPr>
              <a:t>ML had nothing, and it really hurt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400" u="sng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400" u="sng" dirty="0">
              <a:solidFill>
                <a:srgbClr val="000000"/>
              </a:solidFill>
              <a:latin typeface="Calibri"/>
            </a:endParaRPr>
          </a:p>
        </p:txBody>
      </p:sp>
      <p:grpSp>
        <p:nvGrpSpPr>
          <p:cNvPr id="3" name="Group 6">
            <a:extLst>
              <a:ext uri="{FF2B5EF4-FFF2-40B4-BE49-F238E27FC236}">
                <a16:creationId xmlns:a16="http://schemas.microsoft.com/office/drawing/2014/main" id="{A391C25C-C3F2-49BA-B854-82B71A20C985}"/>
              </a:ext>
            </a:extLst>
          </p:cNvPr>
          <p:cNvGrpSpPr/>
          <p:nvPr/>
        </p:nvGrpSpPr>
        <p:grpSpPr>
          <a:xfrm>
            <a:off x="5163975" y="1733829"/>
            <a:ext cx="6818328" cy="1901945"/>
            <a:chOff x="633212" y="490173"/>
            <a:chExt cx="10790221" cy="3082917"/>
          </a:xfrm>
        </p:grpSpPr>
        <p:sp>
          <p:nvSpPr>
            <p:cNvPr id="4" name="Freeform 7">
              <a:extLst>
                <a:ext uri="{FF2B5EF4-FFF2-40B4-BE49-F238E27FC236}">
                  <a16:creationId xmlns:a16="http://schemas.microsoft.com/office/drawing/2014/main" id="{C903C4F9-A467-465B-ABAE-EB8EAEA1AD57}"/>
                </a:ext>
              </a:extLst>
            </p:cNvPr>
            <p:cNvSpPr/>
            <p:nvPr/>
          </p:nvSpPr>
          <p:spPr>
            <a:xfrm>
              <a:off x="633212" y="490173"/>
              <a:ext cx="4299399" cy="3082917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5138199"/>
                <a:gd name="f7" fmla="val 3082919"/>
                <a:gd name="f8" fmla="+- 0 0 -90"/>
                <a:gd name="f9" fmla="*/ f3 1 5138199"/>
                <a:gd name="f10" fmla="*/ f4 1 3082919"/>
                <a:gd name="f11" fmla="val f5"/>
                <a:gd name="f12" fmla="val f6"/>
                <a:gd name="f13" fmla="val f7"/>
                <a:gd name="f14" fmla="*/ f8 f0 1"/>
                <a:gd name="f15" fmla="+- f13 0 f11"/>
                <a:gd name="f16" fmla="+- f12 0 f11"/>
                <a:gd name="f17" fmla="*/ f14 1 f2"/>
                <a:gd name="f18" fmla="*/ f16 1 5138199"/>
                <a:gd name="f19" fmla="*/ f15 1 3082919"/>
                <a:gd name="f20" fmla="*/ 0 f16 1"/>
                <a:gd name="f21" fmla="*/ 0 f15 1"/>
                <a:gd name="f22" fmla="*/ 5138199 f16 1"/>
                <a:gd name="f23" fmla="*/ 3082919 f15 1"/>
                <a:gd name="f24" fmla="+- f17 0 f1"/>
                <a:gd name="f25" fmla="*/ f20 1 5138199"/>
                <a:gd name="f26" fmla="*/ f21 1 3082919"/>
                <a:gd name="f27" fmla="*/ f22 1 5138199"/>
                <a:gd name="f28" fmla="*/ f23 1 3082919"/>
                <a:gd name="f29" fmla="*/ f11 1 f18"/>
                <a:gd name="f30" fmla="*/ f12 1 f18"/>
                <a:gd name="f31" fmla="*/ f11 1 f19"/>
                <a:gd name="f32" fmla="*/ f13 1 f19"/>
                <a:gd name="f33" fmla="*/ f25 1 f18"/>
                <a:gd name="f34" fmla="*/ f26 1 f19"/>
                <a:gd name="f35" fmla="*/ f27 1 f18"/>
                <a:gd name="f36" fmla="*/ f28 1 f19"/>
                <a:gd name="f37" fmla="*/ f29 f9 1"/>
                <a:gd name="f38" fmla="*/ f30 f9 1"/>
                <a:gd name="f39" fmla="*/ f32 f10 1"/>
                <a:gd name="f40" fmla="*/ f31 f10 1"/>
                <a:gd name="f41" fmla="*/ f33 f9 1"/>
                <a:gd name="f42" fmla="*/ f34 f10 1"/>
                <a:gd name="f43" fmla="*/ f35 f9 1"/>
                <a:gd name="f44" fmla="*/ f36 f1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4">
                  <a:pos x="f41" y="f42"/>
                </a:cxn>
                <a:cxn ang="f24">
                  <a:pos x="f43" y="f42"/>
                </a:cxn>
                <a:cxn ang="f24">
                  <a:pos x="f43" y="f44"/>
                </a:cxn>
                <a:cxn ang="f24">
                  <a:pos x="f41" y="f44"/>
                </a:cxn>
                <a:cxn ang="f24">
                  <a:pos x="f41" y="f42"/>
                </a:cxn>
              </a:cxnLst>
              <a:rect l="f37" t="f40" r="f38" b="f39"/>
              <a:pathLst>
                <a:path w="5138199" h="3082919">
                  <a:moveTo>
                    <a:pt x="f5" y="f5"/>
                  </a:moveTo>
                  <a:lnTo>
                    <a:pt x="f6" y="f5"/>
                  </a:lnTo>
                  <a:lnTo>
                    <a:pt x="f6" y="f7"/>
                  </a:lnTo>
                  <a:lnTo>
                    <a:pt x="f5" y="f7"/>
                  </a:lnTo>
                  <a:lnTo>
                    <a:pt x="f5" y="f5"/>
                  </a:lnTo>
                  <a:close/>
                </a:path>
              </a:pathLst>
            </a:custGeom>
            <a:solidFill>
              <a:srgbClr val="9BBB59"/>
            </a:solidFill>
            <a:ln w="25402" cap="flat">
              <a:solidFill>
                <a:srgbClr val="FFFFFF"/>
              </a:solidFill>
              <a:prstDash val="solid"/>
              <a:miter/>
            </a:ln>
          </p:spPr>
          <p:txBody>
            <a:bodyPr vert="horz" wrap="square" lIns="247646" tIns="247646" rIns="247646" bIns="247646" anchor="ctr" anchorCtr="1" compatLnSpc="1">
              <a:noAutofit/>
            </a:bodyPr>
            <a:lstStyle/>
            <a:p>
              <a:pPr marL="0" marR="0" lvl="0" indent="0" algn="ctr" defTabSz="2889247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23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3200" b="0" i="0" u="none" strike="noStrike" kern="1200" cap="none" spc="0" baseline="0" dirty="0">
                  <a:solidFill>
                    <a:srgbClr val="FFFFFF"/>
                  </a:solidFill>
                  <a:uFillTx/>
                  <a:latin typeface="Segoe UI Light" pitchFamily="34"/>
                </a:rPr>
                <a:t>Lambda is everything</a:t>
              </a:r>
            </a:p>
          </p:txBody>
        </p:sp>
        <p:sp>
          <p:nvSpPr>
            <p:cNvPr id="5" name="Freeform 8">
              <a:extLst>
                <a:ext uri="{FF2B5EF4-FFF2-40B4-BE49-F238E27FC236}">
                  <a16:creationId xmlns:a16="http://schemas.microsoft.com/office/drawing/2014/main" id="{B9DF97DD-F199-4517-AAED-F008729C7414}"/>
                </a:ext>
              </a:extLst>
            </p:cNvPr>
            <p:cNvSpPr/>
            <p:nvPr/>
          </p:nvSpPr>
          <p:spPr>
            <a:xfrm>
              <a:off x="7250807" y="490173"/>
              <a:ext cx="4172626" cy="3082917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5138199"/>
                <a:gd name="f7" fmla="val 3082919"/>
                <a:gd name="f8" fmla="+- 0 0 -90"/>
                <a:gd name="f9" fmla="*/ f3 1 5138199"/>
                <a:gd name="f10" fmla="*/ f4 1 3082919"/>
                <a:gd name="f11" fmla="val f5"/>
                <a:gd name="f12" fmla="val f6"/>
                <a:gd name="f13" fmla="val f7"/>
                <a:gd name="f14" fmla="*/ f8 f0 1"/>
                <a:gd name="f15" fmla="+- f13 0 f11"/>
                <a:gd name="f16" fmla="+- f12 0 f11"/>
                <a:gd name="f17" fmla="*/ f14 1 f2"/>
                <a:gd name="f18" fmla="*/ f16 1 5138199"/>
                <a:gd name="f19" fmla="*/ f15 1 3082919"/>
                <a:gd name="f20" fmla="*/ 0 f16 1"/>
                <a:gd name="f21" fmla="*/ 0 f15 1"/>
                <a:gd name="f22" fmla="*/ 5138199 f16 1"/>
                <a:gd name="f23" fmla="*/ 3082919 f15 1"/>
                <a:gd name="f24" fmla="+- f17 0 f1"/>
                <a:gd name="f25" fmla="*/ f20 1 5138199"/>
                <a:gd name="f26" fmla="*/ f21 1 3082919"/>
                <a:gd name="f27" fmla="*/ f22 1 5138199"/>
                <a:gd name="f28" fmla="*/ f23 1 3082919"/>
                <a:gd name="f29" fmla="*/ f11 1 f18"/>
                <a:gd name="f30" fmla="*/ f12 1 f18"/>
                <a:gd name="f31" fmla="*/ f11 1 f19"/>
                <a:gd name="f32" fmla="*/ f13 1 f19"/>
                <a:gd name="f33" fmla="*/ f25 1 f18"/>
                <a:gd name="f34" fmla="*/ f26 1 f19"/>
                <a:gd name="f35" fmla="*/ f27 1 f18"/>
                <a:gd name="f36" fmla="*/ f28 1 f19"/>
                <a:gd name="f37" fmla="*/ f29 f9 1"/>
                <a:gd name="f38" fmla="*/ f30 f9 1"/>
                <a:gd name="f39" fmla="*/ f32 f10 1"/>
                <a:gd name="f40" fmla="*/ f31 f10 1"/>
                <a:gd name="f41" fmla="*/ f33 f9 1"/>
                <a:gd name="f42" fmla="*/ f34 f10 1"/>
                <a:gd name="f43" fmla="*/ f35 f9 1"/>
                <a:gd name="f44" fmla="*/ f36 f1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4">
                  <a:pos x="f41" y="f42"/>
                </a:cxn>
                <a:cxn ang="f24">
                  <a:pos x="f43" y="f42"/>
                </a:cxn>
                <a:cxn ang="f24">
                  <a:pos x="f43" y="f44"/>
                </a:cxn>
                <a:cxn ang="f24">
                  <a:pos x="f41" y="f44"/>
                </a:cxn>
                <a:cxn ang="f24">
                  <a:pos x="f41" y="f42"/>
                </a:cxn>
              </a:cxnLst>
              <a:rect l="f37" t="f40" r="f38" b="f39"/>
              <a:pathLst>
                <a:path w="5138199" h="3082919">
                  <a:moveTo>
                    <a:pt x="f5" y="f5"/>
                  </a:moveTo>
                  <a:lnTo>
                    <a:pt x="f6" y="f5"/>
                  </a:lnTo>
                  <a:lnTo>
                    <a:pt x="f6" y="f7"/>
                  </a:lnTo>
                  <a:lnTo>
                    <a:pt x="f5" y="f7"/>
                  </a:lnTo>
                  <a:lnTo>
                    <a:pt x="f5" y="f5"/>
                  </a:lnTo>
                  <a:close/>
                </a:path>
              </a:pathLst>
            </a:custGeom>
            <a:solidFill>
              <a:srgbClr val="8064A2"/>
            </a:solidFill>
            <a:ln w="25402" cap="flat">
              <a:solidFill>
                <a:srgbClr val="FFFFFF"/>
              </a:solidFill>
              <a:prstDash val="solid"/>
              <a:miter/>
            </a:ln>
          </p:spPr>
          <p:txBody>
            <a:bodyPr vert="horz" wrap="square" lIns="247646" tIns="247646" rIns="247646" bIns="247646" anchor="ctr" anchorCtr="1" compatLnSpc="1">
              <a:noAutofit/>
            </a:bodyPr>
            <a:lstStyle/>
            <a:p>
              <a:pPr lvl="0" algn="ctr" defTabSz="2889247">
                <a:lnSpc>
                  <a:spcPct val="90000"/>
                </a:lnSpc>
                <a:spcAft>
                  <a:spcPts val="2300"/>
                </a:spcAft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2400" dirty="0">
                  <a:solidFill>
                    <a:srgbClr val="FFFFFF"/>
                  </a:solidFill>
                  <a:latin typeface="Segoe UI Light" pitchFamily="34"/>
                  <a:cs typeface="Segoe UI Light" pitchFamily="34"/>
                </a:rPr>
                <a:t>Computational modalities</a:t>
              </a:r>
            </a:p>
            <a:p>
              <a:pPr lvl="0" algn="ctr" defTabSz="2889247">
                <a:lnSpc>
                  <a:spcPct val="90000"/>
                </a:lnSpc>
                <a:spcAft>
                  <a:spcPts val="2300"/>
                </a:spcAft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1100" dirty="0">
                  <a:solidFill>
                    <a:srgbClr val="FFFFFF"/>
                  </a:solidFill>
                  <a:latin typeface="Segoe UI Light" pitchFamily="34"/>
                  <a:cs typeface="Segoe UI Light" pitchFamily="34"/>
                </a:rPr>
                <a:t>(co-routines, tasks, multi-threading, monads, monoids, comprehensions, queries, DSLs)</a:t>
              </a:r>
              <a:r>
                <a:rPr lang="en-GB" sz="1400" dirty="0">
                  <a:solidFill>
                    <a:srgbClr val="FFFFFF"/>
                  </a:solidFill>
                  <a:latin typeface="Segoe UI Light" pitchFamily="34"/>
                  <a:cs typeface="Segoe UI Light" pitchFamily="34"/>
                </a:rPr>
                <a:t> </a:t>
              </a:r>
            </a:p>
          </p:txBody>
        </p:sp>
      </p:grpSp>
      <p:sp>
        <p:nvSpPr>
          <p:cNvPr id="8" name="Left-Right Arrow 9">
            <a:extLst>
              <a:ext uri="{FF2B5EF4-FFF2-40B4-BE49-F238E27FC236}">
                <a16:creationId xmlns:a16="http://schemas.microsoft.com/office/drawing/2014/main" id="{74092989-E529-487F-A711-87B065738332}"/>
              </a:ext>
            </a:extLst>
          </p:cNvPr>
          <p:cNvSpPr/>
          <p:nvPr/>
        </p:nvSpPr>
        <p:spPr>
          <a:xfrm>
            <a:off x="7985874" y="2362829"/>
            <a:ext cx="1174531" cy="643947"/>
          </a:xfrm>
          <a:custGeom>
            <a:avLst>
              <a:gd name="f9" fmla="val 50000"/>
              <a:gd name="f10" fmla="val 500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ss"/>
              <a:gd name="f8" fmla="val 0"/>
              <a:gd name="f9" fmla="val 50000"/>
              <a:gd name="f10" fmla="val 50000"/>
              <a:gd name="f11" fmla="+- 0 0 -360"/>
              <a:gd name="f12" fmla="+- 0 0 -180"/>
              <a:gd name="f13" fmla="abs f5"/>
              <a:gd name="f14" fmla="abs f6"/>
              <a:gd name="f15" fmla="abs f7"/>
              <a:gd name="f16" fmla="val f8"/>
              <a:gd name="f17" fmla="val f9"/>
              <a:gd name="f18" fmla="val f10"/>
              <a:gd name="f19" fmla="*/ f11 f2 1"/>
              <a:gd name="f20" fmla="*/ f12 f2 1"/>
              <a:gd name="f21" fmla="?: f13 f5 1"/>
              <a:gd name="f22" fmla="?: f14 f6 1"/>
              <a:gd name="f23" fmla="?: f15 f7 1"/>
              <a:gd name="f24" fmla="*/ f19 1 f4"/>
              <a:gd name="f25" fmla="*/ f20 1 f4"/>
              <a:gd name="f26" fmla="*/ f21 1 21600"/>
              <a:gd name="f27" fmla="*/ f22 1 21600"/>
              <a:gd name="f28" fmla="*/ 21600 f21 1"/>
              <a:gd name="f29" fmla="*/ 21600 f22 1"/>
              <a:gd name="f30" fmla="+- f24 0 f3"/>
              <a:gd name="f31" fmla="+- f25 0 f3"/>
              <a:gd name="f32" fmla="min f27 f26"/>
              <a:gd name="f33" fmla="*/ f28 1 f23"/>
              <a:gd name="f34" fmla="*/ f29 1 f23"/>
              <a:gd name="f35" fmla="val f33"/>
              <a:gd name="f36" fmla="val f34"/>
              <a:gd name="f37" fmla="*/ f16 f32 1"/>
              <a:gd name="f38" fmla="+- f36 0 f16"/>
              <a:gd name="f39" fmla="+- f35 0 f16"/>
              <a:gd name="f40" fmla="*/ f35 f32 1"/>
              <a:gd name="f41" fmla="*/ f36 f32 1"/>
              <a:gd name="f42" fmla="*/ f38 1 2"/>
              <a:gd name="f43" fmla="*/ f39 1 2"/>
              <a:gd name="f44" fmla="min f39 f38"/>
              <a:gd name="f45" fmla="*/ f38 f17 1"/>
              <a:gd name="f46" fmla="+- f16 f42 0"/>
              <a:gd name="f47" fmla="+- f16 f43 0"/>
              <a:gd name="f48" fmla="*/ f44 f18 1"/>
              <a:gd name="f49" fmla="*/ f45 1 200000"/>
              <a:gd name="f50" fmla="*/ f48 1 100000"/>
              <a:gd name="f51" fmla="+- f46 0 f49"/>
              <a:gd name="f52" fmla="+- f46 f49 0"/>
              <a:gd name="f53" fmla="*/ f46 f32 1"/>
              <a:gd name="f54" fmla="*/ f47 f32 1"/>
              <a:gd name="f55" fmla="+- f35 0 f50"/>
              <a:gd name="f56" fmla="*/ f51 f50 1"/>
              <a:gd name="f57" fmla="*/ f51 f32 1"/>
              <a:gd name="f58" fmla="*/ f52 f32 1"/>
              <a:gd name="f59" fmla="*/ f50 f32 1"/>
              <a:gd name="f60" fmla="*/ f56 1 f42"/>
              <a:gd name="f61" fmla="*/ f55 f32 1"/>
              <a:gd name="f62" fmla="+- f50 0 f60"/>
              <a:gd name="f63" fmla="+- f55 f60 0"/>
              <a:gd name="f64" fmla="*/ f62 f32 1"/>
              <a:gd name="f65" fmla="*/ f63 f32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61" y="f37"/>
              </a:cxn>
              <a:cxn ang="f30">
                <a:pos x="f54" y="f57"/>
              </a:cxn>
              <a:cxn ang="f30">
                <a:pos x="f59" y="f37"/>
              </a:cxn>
              <a:cxn ang="f31">
                <a:pos x="f59" y="f41"/>
              </a:cxn>
              <a:cxn ang="f31">
                <a:pos x="f54" y="f58"/>
              </a:cxn>
              <a:cxn ang="f31">
                <a:pos x="f61" y="f41"/>
              </a:cxn>
            </a:cxnLst>
            <a:rect l="f64" t="f57" r="f65" b="f58"/>
            <a:pathLst>
              <a:path>
                <a:moveTo>
                  <a:pt x="f37" y="f53"/>
                </a:moveTo>
                <a:lnTo>
                  <a:pt x="f59" y="f37"/>
                </a:lnTo>
                <a:lnTo>
                  <a:pt x="f59" y="f57"/>
                </a:lnTo>
                <a:lnTo>
                  <a:pt x="f61" y="f57"/>
                </a:lnTo>
                <a:lnTo>
                  <a:pt x="f61" y="f37"/>
                </a:lnTo>
                <a:lnTo>
                  <a:pt x="f40" y="f53"/>
                </a:lnTo>
                <a:lnTo>
                  <a:pt x="f61" y="f41"/>
                </a:lnTo>
                <a:lnTo>
                  <a:pt x="f61" y="f58"/>
                </a:lnTo>
                <a:lnTo>
                  <a:pt x="f59" y="f58"/>
                </a:lnTo>
                <a:lnTo>
                  <a:pt x="f59" y="f41"/>
                </a:lnTo>
                <a:close/>
              </a:path>
            </a:pathLst>
          </a:custGeom>
          <a:noFill/>
          <a:ln w="9528" cap="flat">
            <a:solidFill>
              <a:srgbClr val="333333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98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200" b="0" i="0" u="none" strike="noStrike" kern="1200" cap="none" spc="0" baseline="0">
              <a:solidFill>
                <a:srgbClr val="000000"/>
              </a:solidFill>
              <a:uFillTx/>
              <a:latin typeface="Segoe Light" pitchFamily="34"/>
            </a:endParaRPr>
          </a:p>
        </p:txBody>
      </p:sp>
      <p:sp>
        <p:nvSpPr>
          <p:cNvPr id="9" name="Arrow: Down 5">
            <a:extLst>
              <a:ext uri="{FF2B5EF4-FFF2-40B4-BE49-F238E27FC236}">
                <a16:creationId xmlns:a16="http://schemas.microsoft.com/office/drawing/2014/main" id="{20B0D087-23B5-4C67-9A33-BF5114EAC86D}"/>
              </a:ext>
            </a:extLst>
          </p:cNvPr>
          <p:cNvSpPr/>
          <p:nvPr/>
        </p:nvSpPr>
        <p:spPr>
          <a:xfrm>
            <a:off x="8071945" y="3531475"/>
            <a:ext cx="1233628" cy="1191565"/>
          </a:xfrm>
          <a:custGeom>
            <a:avLst>
              <a:gd name="f0" fmla="val 10919"/>
              <a:gd name="f1" fmla="val 54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val 10800"/>
              <a:gd name="f10" fmla="+- 0 0 -270"/>
              <a:gd name="f11" fmla="+- 0 0 -90"/>
              <a:gd name="f12" fmla="*/ f5 1 21600"/>
              <a:gd name="f13" fmla="*/ f6 1 21600"/>
              <a:gd name="f14" fmla="pin 0 f1 10800"/>
              <a:gd name="f15" fmla="pin 0 f0 21600"/>
              <a:gd name="f16" fmla="*/ f10 f2 1"/>
              <a:gd name="f17" fmla="*/ f11 f2 1"/>
              <a:gd name="f18" fmla="val f14"/>
              <a:gd name="f19" fmla="val f15"/>
              <a:gd name="f20" fmla="+- 21600 0 f14"/>
              <a:gd name="f21" fmla="*/ f14 f12 1"/>
              <a:gd name="f22" fmla="*/ f15 f13 1"/>
              <a:gd name="f23" fmla="*/ 0 f13 1"/>
              <a:gd name="f24" fmla="*/ 0 f12 1"/>
              <a:gd name="f25" fmla="*/ f16 1 f4"/>
              <a:gd name="f26" fmla="*/ 21600 f12 1"/>
              <a:gd name="f27" fmla="*/ f17 1 f4"/>
              <a:gd name="f28" fmla="+- 21600 0 f19"/>
              <a:gd name="f29" fmla="*/ f18 f12 1"/>
              <a:gd name="f30" fmla="*/ f20 f12 1"/>
              <a:gd name="f31" fmla="*/ f19 f13 1"/>
              <a:gd name="f32" fmla="+- f25 0 f3"/>
              <a:gd name="f33" fmla="+- f27 0 f3"/>
              <a:gd name="f34" fmla="*/ f28 f18 1"/>
              <a:gd name="f35" fmla="*/ f34 1 10800"/>
              <a:gd name="f36" fmla="+- f19 f35 0"/>
              <a:gd name="f37" fmla="*/ f36 f13 1"/>
            </a:gdLst>
            <a:ahLst>
              <a:ahXY gdRefX="f1" minX="f7" maxX="f9" gdRefY="f0" minY="f7" maxY="f8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24" y="f31"/>
              </a:cxn>
              <a:cxn ang="f33">
                <a:pos x="f26" y="f31"/>
              </a:cxn>
            </a:cxnLst>
            <a:rect l="f29" t="f23" r="f30" b="f37"/>
            <a:pathLst>
              <a:path w="21600" h="21600">
                <a:moveTo>
                  <a:pt x="f18" y="f7"/>
                </a:moveTo>
                <a:lnTo>
                  <a:pt x="f18" y="f19"/>
                </a:lnTo>
                <a:lnTo>
                  <a:pt x="f7" y="f19"/>
                </a:lnTo>
                <a:lnTo>
                  <a:pt x="f9" y="f8"/>
                </a:lnTo>
                <a:lnTo>
                  <a:pt x="f8" y="f19"/>
                </a:lnTo>
                <a:lnTo>
                  <a:pt x="f20" y="f19"/>
                </a:lnTo>
                <a:lnTo>
                  <a:pt x="f20" y="f7"/>
                </a:lnTo>
                <a:close/>
              </a:path>
            </a:pathLst>
          </a:custGeom>
          <a:solidFill>
            <a:srgbClr val="FFFFFF"/>
          </a:solidFill>
          <a:ln w="9528" cap="flat">
            <a:solidFill>
              <a:srgbClr val="BE4B48"/>
            </a:solidFill>
            <a:prstDash val="solid"/>
            <a:miter/>
          </a:ln>
          <a:effectLst>
            <a:outerShdw dist="22997" dir="5400000" algn="tl">
              <a:srgbClr val="000000">
                <a:alpha val="35000"/>
              </a:srgbClr>
            </a:outerShdw>
          </a:effectLst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98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200" b="0" i="0" u="none" strike="noStrike" kern="1200" cap="none" spc="0" baseline="0">
              <a:solidFill>
                <a:srgbClr val="000000"/>
              </a:solidFill>
              <a:uFillTx/>
              <a:latin typeface="Segoe Light" pitchFamily="34"/>
            </a:endParaRP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3EAB093E-B3A0-4FA8-ADE1-95CCAC9A3D44}"/>
              </a:ext>
            </a:extLst>
          </p:cNvPr>
          <p:cNvSpPr txBox="1"/>
          <p:nvPr/>
        </p:nvSpPr>
        <p:spPr>
          <a:xfrm>
            <a:off x="5551294" y="5156175"/>
            <a:ext cx="6162642" cy="98488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0" i="0" u="none" strike="noStrike" kern="1200" cap="none" spc="0" baseline="0" dirty="0">
                <a:solidFill>
                  <a:srgbClr val="000000"/>
                </a:solidFill>
                <a:uFillTx/>
                <a:latin typeface="Segoe Light" pitchFamily="34"/>
              </a:rPr>
              <a:t>2008: F# Comprehensions, Async and Computation Expressions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600" b="0" i="0" u="none" strike="noStrike" kern="1200" cap="none" spc="0" baseline="0" dirty="0">
              <a:solidFill>
                <a:srgbClr val="000000"/>
              </a:solidFill>
              <a:uFillTx/>
              <a:latin typeface="Segoe Light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22735834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99A25C8-9D14-4869-8016-15C503D9C477}"/>
              </a:ext>
            </a:extLst>
          </p:cNvPr>
          <p:cNvSpPr txBox="1"/>
          <p:nvPr/>
        </p:nvSpPr>
        <p:spPr>
          <a:xfrm>
            <a:off x="1496680" y="2459507"/>
            <a:ext cx="9198644" cy="193899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Narrative #1 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4000" b="0" i="0" u="none" strike="noStrike" kern="0" cap="none" spc="0" baseline="0">
              <a:solidFill>
                <a:srgbClr val="000000"/>
              </a:solidFill>
              <a:uFillTx/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A personal journey 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08E546A-D34E-4F3C-BE11-21268C9A8DC9}"/>
              </a:ext>
            </a:extLst>
          </p:cNvPr>
          <p:cNvSpPr txBox="1"/>
          <p:nvPr/>
        </p:nvSpPr>
        <p:spPr>
          <a:xfrm>
            <a:off x="959317" y="1451627"/>
            <a:ext cx="48960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C# Iterator methods (from Icon)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53FC02-8C58-4E1E-B393-B2D189FECA64}"/>
              </a:ext>
            </a:extLst>
          </p:cNvPr>
          <p:cNvSpPr txBox="1"/>
          <p:nvPr/>
        </p:nvSpPr>
        <p:spPr>
          <a:xfrm>
            <a:off x="959316" y="2381939"/>
            <a:ext cx="33148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C# Query expressions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98607B-EDC0-4703-B777-390F2942C5E9}"/>
              </a:ext>
            </a:extLst>
          </p:cNvPr>
          <p:cNvSpPr txBox="1"/>
          <p:nvPr/>
        </p:nvSpPr>
        <p:spPr>
          <a:xfrm>
            <a:off x="959316" y="3312251"/>
            <a:ext cx="39456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C# Collection initialization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3ED7E9-A713-4318-851B-5538975EFC56}"/>
              </a:ext>
            </a:extLst>
          </p:cNvPr>
          <p:cNvSpPr txBox="1"/>
          <p:nvPr/>
        </p:nvSpPr>
        <p:spPr>
          <a:xfrm>
            <a:off x="959316" y="4234873"/>
            <a:ext cx="28564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C# Async methods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CB577B-6CA2-4C3C-B055-5D0AC8A5D430}"/>
              </a:ext>
            </a:extLst>
          </p:cNvPr>
          <p:cNvSpPr txBox="1"/>
          <p:nvPr/>
        </p:nvSpPr>
        <p:spPr>
          <a:xfrm>
            <a:off x="959316" y="5202275"/>
            <a:ext cx="40310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C# Async iterator methods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53F05F-083C-4E18-95DB-42B6698B98C0}"/>
              </a:ext>
            </a:extLst>
          </p:cNvPr>
          <p:cNvSpPr txBox="1"/>
          <p:nvPr/>
        </p:nvSpPr>
        <p:spPr>
          <a:xfrm>
            <a:off x="6314172" y="2967335"/>
            <a:ext cx="544789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ln>
                  <a:solidFill>
                    <a:schemeClr val="tx1"/>
                  </a:solidFill>
                </a:ln>
              </a:rPr>
              <a:t>modality { code }</a:t>
            </a:r>
          </a:p>
          <a:p>
            <a:endParaRPr lang="en-GB" sz="2800" dirty="0">
              <a:ln>
                <a:solidFill>
                  <a:schemeClr val="tx1"/>
                </a:solidFill>
              </a:ln>
            </a:endParaRPr>
          </a:p>
          <a:p>
            <a:endParaRPr lang="en-GB" sz="2800" dirty="0">
              <a:ln>
                <a:solidFill>
                  <a:schemeClr val="tx1"/>
                </a:solidFill>
              </a:ln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62315DB-A427-4887-A28A-897A4E6EDB56}"/>
              </a:ext>
            </a:extLst>
          </p:cNvPr>
          <p:cNvCxnSpPr/>
          <p:nvPr/>
        </p:nvCxnSpPr>
        <p:spPr>
          <a:xfrm>
            <a:off x="4042611" y="1896177"/>
            <a:ext cx="2127183" cy="11742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6BC99C4-3EA9-4C8D-A91B-99585584EEB6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4274198" y="2643549"/>
            <a:ext cx="1821802" cy="5421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56963FA-93DA-4529-93E3-F3CDC7448E90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4904948" y="3312251"/>
            <a:ext cx="1191052" cy="2616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890567F-C1F7-40E3-A6C1-A7183C004F6F}"/>
              </a:ext>
            </a:extLst>
          </p:cNvPr>
          <p:cNvCxnSpPr>
            <a:cxnSpLocks/>
          </p:cNvCxnSpPr>
          <p:nvPr/>
        </p:nvCxnSpPr>
        <p:spPr>
          <a:xfrm flipV="1">
            <a:off x="4042611" y="3573861"/>
            <a:ext cx="2053389" cy="9018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FBE447E-0EB1-4042-8F87-CDCF52C5E96D}"/>
              </a:ext>
            </a:extLst>
          </p:cNvPr>
          <p:cNvCxnSpPr>
            <a:cxnSpLocks/>
          </p:cNvCxnSpPr>
          <p:nvPr/>
        </p:nvCxnSpPr>
        <p:spPr>
          <a:xfrm flipV="1">
            <a:off x="4904948" y="3835471"/>
            <a:ext cx="1191052" cy="13668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2D809A7A-73C3-48C9-9D07-E8465A95FEEB}"/>
              </a:ext>
            </a:extLst>
          </p:cNvPr>
          <p:cNvSpPr txBox="1"/>
          <p:nvPr/>
        </p:nvSpPr>
        <p:spPr>
          <a:xfrm>
            <a:off x="-367389" y="430360"/>
            <a:ext cx="12004332" cy="58477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2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Computational modalities in C#, F# (computation expressions) 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F1A4FA1-1706-4DE9-982E-A4FD5448BFCC}"/>
              </a:ext>
            </a:extLst>
          </p:cNvPr>
          <p:cNvSpPr txBox="1"/>
          <p:nvPr/>
        </p:nvSpPr>
        <p:spPr>
          <a:xfrm>
            <a:off x="7064546" y="4352330"/>
            <a:ext cx="484190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2007 – monads, monoids, async, comprehensions</a:t>
            </a:r>
          </a:p>
          <a:p>
            <a:r>
              <a:rPr lang="en-GB" dirty="0"/>
              <a:t>2012 – queries, extended comprehensions</a:t>
            </a:r>
          </a:p>
          <a:p>
            <a:r>
              <a:rPr lang="en-GB" dirty="0"/>
              <a:t>2020 – </a:t>
            </a:r>
            <a:r>
              <a:rPr lang="en-GB" dirty="0" err="1"/>
              <a:t>applicatives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2359690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D89A25A-4D30-4AB1-BFF5-00726BBB59B9}"/>
              </a:ext>
            </a:extLst>
          </p:cNvPr>
          <p:cNvSpPr txBox="1"/>
          <p:nvPr/>
        </p:nvSpPr>
        <p:spPr>
          <a:xfrm>
            <a:off x="-367389" y="430360"/>
            <a:ext cx="12004332" cy="58477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2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Computational modalities in C#, F# (computation expressions)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8E546A-D34E-4F3C-BE11-21268C9A8DC9}"/>
              </a:ext>
            </a:extLst>
          </p:cNvPr>
          <p:cNvSpPr txBox="1"/>
          <p:nvPr/>
        </p:nvSpPr>
        <p:spPr>
          <a:xfrm>
            <a:off x="959317" y="1451627"/>
            <a:ext cx="31927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C# Iterator methods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53FC02-8C58-4E1E-B393-B2D189FECA64}"/>
              </a:ext>
            </a:extLst>
          </p:cNvPr>
          <p:cNvSpPr txBox="1"/>
          <p:nvPr/>
        </p:nvSpPr>
        <p:spPr>
          <a:xfrm>
            <a:off x="959316" y="2381939"/>
            <a:ext cx="33148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C# Query expressions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98607B-EDC0-4703-B777-390F2942C5E9}"/>
              </a:ext>
            </a:extLst>
          </p:cNvPr>
          <p:cNvSpPr txBox="1"/>
          <p:nvPr/>
        </p:nvSpPr>
        <p:spPr>
          <a:xfrm>
            <a:off x="959316" y="3312251"/>
            <a:ext cx="39456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C# Collection initialization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3ED7E9-A713-4318-851B-5538975EFC56}"/>
              </a:ext>
            </a:extLst>
          </p:cNvPr>
          <p:cNvSpPr txBox="1"/>
          <p:nvPr/>
        </p:nvSpPr>
        <p:spPr>
          <a:xfrm>
            <a:off x="959316" y="4234873"/>
            <a:ext cx="28564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C# Async methods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CB577B-6CA2-4C3C-B055-5D0AC8A5D430}"/>
              </a:ext>
            </a:extLst>
          </p:cNvPr>
          <p:cNvSpPr txBox="1"/>
          <p:nvPr/>
        </p:nvSpPr>
        <p:spPr>
          <a:xfrm>
            <a:off x="959316" y="5202275"/>
            <a:ext cx="40310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C# Async iterator methods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53F05F-083C-4E18-95DB-42B6698B98C0}"/>
              </a:ext>
            </a:extLst>
          </p:cNvPr>
          <p:cNvSpPr txBox="1"/>
          <p:nvPr/>
        </p:nvSpPr>
        <p:spPr>
          <a:xfrm>
            <a:off x="6602929" y="1451627"/>
            <a:ext cx="544789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err="1">
                <a:ln>
                  <a:solidFill>
                    <a:schemeClr val="tx1"/>
                  </a:solidFill>
                </a:ln>
              </a:rPr>
              <a:t>seq</a:t>
            </a:r>
            <a:r>
              <a:rPr lang="en-GB" sz="2800" dirty="0">
                <a:ln>
                  <a:solidFill>
                    <a:schemeClr val="tx1"/>
                  </a:solidFill>
                </a:ln>
              </a:rPr>
              <a:t> { code + yield }</a:t>
            </a:r>
          </a:p>
          <a:p>
            <a:endParaRPr lang="en-GB" sz="2800" dirty="0">
              <a:ln>
                <a:solidFill>
                  <a:schemeClr val="tx1"/>
                </a:solidFill>
              </a:ln>
            </a:endParaRPr>
          </a:p>
          <a:p>
            <a:endParaRPr lang="en-GB" sz="2800" dirty="0">
              <a:ln>
                <a:solidFill>
                  <a:schemeClr val="tx1"/>
                </a:solidFill>
              </a:ln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62315DB-A427-4887-A28A-897A4E6EDB56}"/>
              </a:ext>
            </a:extLst>
          </p:cNvPr>
          <p:cNvCxnSpPr/>
          <p:nvPr/>
        </p:nvCxnSpPr>
        <p:spPr>
          <a:xfrm>
            <a:off x="4042611" y="1896177"/>
            <a:ext cx="2127183" cy="11742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6BC99C4-3EA9-4C8D-A91B-99585584EEB6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4274198" y="2643549"/>
            <a:ext cx="1821802" cy="5421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56963FA-93DA-4529-93E3-F3CDC7448E90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4904948" y="3312251"/>
            <a:ext cx="1191052" cy="2616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890567F-C1F7-40E3-A6C1-A7183C004F6F}"/>
              </a:ext>
            </a:extLst>
          </p:cNvPr>
          <p:cNvCxnSpPr>
            <a:cxnSpLocks/>
          </p:cNvCxnSpPr>
          <p:nvPr/>
        </p:nvCxnSpPr>
        <p:spPr>
          <a:xfrm flipV="1">
            <a:off x="4473779" y="3573861"/>
            <a:ext cx="1696015" cy="9710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FBE447E-0EB1-4042-8F87-CDCF52C5E96D}"/>
              </a:ext>
            </a:extLst>
          </p:cNvPr>
          <p:cNvCxnSpPr>
            <a:cxnSpLocks/>
          </p:cNvCxnSpPr>
          <p:nvPr/>
        </p:nvCxnSpPr>
        <p:spPr>
          <a:xfrm flipV="1">
            <a:off x="4904948" y="3744682"/>
            <a:ext cx="1264846" cy="15299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74FDFE7-1AD8-4BE6-AC74-2C81951DFF29}"/>
              </a:ext>
            </a:extLst>
          </p:cNvPr>
          <p:cNvSpPr txBox="1"/>
          <p:nvPr/>
        </p:nvSpPr>
        <p:spPr>
          <a:xfrm>
            <a:off x="6602929" y="2416207"/>
            <a:ext cx="544789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ln>
                  <a:solidFill>
                    <a:schemeClr val="tx1"/>
                  </a:solidFill>
                </a:ln>
              </a:rPr>
              <a:t>query { code + yield + custom }</a:t>
            </a:r>
          </a:p>
          <a:p>
            <a:endParaRPr lang="en-GB" sz="2800" dirty="0">
              <a:ln>
                <a:solidFill>
                  <a:schemeClr val="tx1"/>
                </a:solidFill>
              </a:ln>
            </a:endParaRPr>
          </a:p>
          <a:p>
            <a:endParaRPr lang="en-GB" sz="2800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8592631-3090-4097-A0EF-73CEB8C63616}"/>
              </a:ext>
            </a:extLst>
          </p:cNvPr>
          <p:cNvSpPr txBox="1"/>
          <p:nvPr/>
        </p:nvSpPr>
        <p:spPr>
          <a:xfrm>
            <a:off x="6602929" y="3329521"/>
            <a:ext cx="544789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ln>
                  <a:solidFill>
                    <a:schemeClr val="tx1"/>
                  </a:solidFill>
                </a:ln>
              </a:rPr>
              <a:t>list { code + yield }</a:t>
            </a:r>
          </a:p>
          <a:p>
            <a:endParaRPr lang="en-GB" sz="2800" dirty="0">
              <a:ln>
                <a:solidFill>
                  <a:schemeClr val="tx1"/>
                </a:solidFill>
              </a:ln>
            </a:endParaRPr>
          </a:p>
          <a:p>
            <a:endParaRPr lang="en-GB" sz="2800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ABBC610-3556-4E4C-89D2-C093731C352C}"/>
              </a:ext>
            </a:extLst>
          </p:cNvPr>
          <p:cNvSpPr txBox="1"/>
          <p:nvPr/>
        </p:nvSpPr>
        <p:spPr>
          <a:xfrm>
            <a:off x="6600963" y="4234873"/>
            <a:ext cx="544789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ln>
                  <a:solidFill>
                    <a:schemeClr val="tx1"/>
                  </a:solidFill>
                </a:ln>
              </a:rPr>
              <a:t>async { code + let! }</a:t>
            </a:r>
          </a:p>
          <a:p>
            <a:endParaRPr lang="en-GB" sz="2800" dirty="0">
              <a:ln>
                <a:solidFill>
                  <a:schemeClr val="tx1"/>
                </a:solidFill>
              </a:ln>
            </a:endParaRPr>
          </a:p>
          <a:p>
            <a:endParaRPr lang="en-GB" sz="2800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7342821-2F4D-4E9D-8568-0F472E2B5B86}"/>
              </a:ext>
            </a:extLst>
          </p:cNvPr>
          <p:cNvSpPr txBox="1"/>
          <p:nvPr/>
        </p:nvSpPr>
        <p:spPr>
          <a:xfrm>
            <a:off x="6598997" y="5207415"/>
            <a:ext cx="544789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err="1">
                <a:ln>
                  <a:solidFill>
                    <a:schemeClr val="tx1"/>
                  </a:solidFill>
                </a:ln>
              </a:rPr>
              <a:t>asyncSeq</a:t>
            </a:r>
            <a:r>
              <a:rPr lang="en-GB" sz="2800" dirty="0">
                <a:ln>
                  <a:solidFill>
                    <a:schemeClr val="tx1"/>
                  </a:solidFill>
                </a:ln>
              </a:rPr>
              <a:t> { code + let! + yield }</a:t>
            </a:r>
          </a:p>
          <a:p>
            <a:endParaRPr lang="en-GB" sz="2800" dirty="0">
              <a:ln>
                <a:solidFill>
                  <a:schemeClr val="tx1"/>
                </a:solidFill>
              </a:ln>
            </a:endParaRPr>
          </a:p>
          <a:p>
            <a:r>
              <a:rPr lang="en-GB" sz="2800" dirty="0">
                <a:ln>
                  <a:solidFill>
                    <a:schemeClr val="tx1"/>
                  </a:solidFill>
                </a:ln>
              </a:rPr>
              <a:t>coroutine { code + yield() }</a:t>
            </a:r>
          </a:p>
        </p:txBody>
      </p:sp>
    </p:spTree>
    <p:extLst>
      <p:ext uri="{BB962C8B-B14F-4D97-AF65-F5344CB8AC3E}">
        <p14:creationId xmlns:p14="http://schemas.microsoft.com/office/powerpoint/2010/main" val="322011164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81CD819-139A-4173-8733-5DE87CE54FD6}"/>
              </a:ext>
            </a:extLst>
          </p:cNvPr>
          <p:cNvSpPr txBox="1"/>
          <p:nvPr/>
        </p:nvSpPr>
        <p:spPr>
          <a:xfrm>
            <a:off x="490879" y="1354016"/>
            <a:ext cx="4033430" cy="440120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200" dirty="0">
                <a:solidFill>
                  <a:srgbClr val="000000"/>
                </a:solidFill>
                <a:latin typeface="Calibri"/>
              </a:rPr>
              <a:t>Contradiction #4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3200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dirty="0">
                <a:solidFill>
                  <a:srgbClr val="000000"/>
                </a:solidFill>
                <a:latin typeface="Calibri"/>
              </a:rPr>
              <a:t>ML had never taken data-access or data interop seriously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400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dirty="0">
                <a:solidFill>
                  <a:srgbClr val="000000"/>
                </a:solidFill>
                <a:latin typeface="Calibri"/>
              </a:rPr>
              <a:t>F# had some libraries from .NET. However we wanted more fluency, more automation, more programmability of interop.</a:t>
            </a:r>
            <a:endParaRPr lang="en-GB" sz="2400" u="sng" dirty="0">
              <a:solidFill>
                <a:srgbClr val="000000"/>
              </a:solidFill>
              <a:latin typeface="Calibri"/>
            </a:endParaRPr>
          </a:p>
        </p:txBody>
      </p:sp>
      <p:grpSp>
        <p:nvGrpSpPr>
          <p:cNvPr id="3" name="Group 6">
            <a:extLst>
              <a:ext uri="{FF2B5EF4-FFF2-40B4-BE49-F238E27FC236}">
                <a16:creationId xmlns:a16="http://schemas.microsoft.com/office/drawing/2014/main" id="{A391C25C-C3F2-49BA-B854-82B71A20C985}"/>
              </a:ext>
            </a:extLst>
          </p:cNvPr>
          <p:cNvGrpSpPr/>
          <p:nvPr/>
        </p:nvGrpSpPr>
        <p:grpSpPr>
          <a:xfrm>
            <a:off x="5163975" y="1733829"/>
            <a:ext cx="6818328" cy="1901945"/>
            <a:chOff x="633212" y="490173"/>
            <a:chExt cx="10790221" cy="3082917"/>
          </a:xfrm>
        </p:grpSpPr>
        <p:sp>
          <p:nvSpPr>
            <p:cNvPr id="4" name="Freeform 7">
              <a:extLst>
                <a:ext uri="{FF2B5EF4-FFF2-40B4-BE49-F238E27FC236}">
                  <a16:creationId xmlns:a16="http://schemas.microsoft.com/office/drawing/2014/main" id="{C903C4F9-A467-465B-ABAE-EB8EAEA1AD57}"/>
                </a:ext>
              </a:extLst>
            </p:cNvPr>
            <p:cNvSpPr/>
            <p:nvPr/>
          </p:nvSpPr>
          <p:spPr>
            <a:xfrm>
              <a:off x="633212" y="490173"/>
              <a:ext cx="4299399" cy="3082917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5138199"/>
                <a:gd name="f7" fmla="val 3082919"/>
                <a:gd name="f8" fmla="+- 0 0 -90"/>
                <a:gd name="f9" fmla="*/ f3 1 5138199"/>
                <a:gd name="f10" fmla="*/ f4 1 3082919"/>
                <a:gd name="f11" fmla="val f5"/>
                <a:gd name="f12" fmla="val f6"/>
                <a:gd name="f13" fmla="val f7"/>
                <a:gd name="f14" fmla="*/ f8 f0 1"/>
                <a:gd name="f15" fmla="+- f13 0 f11"/>
                <a:gd name="f16" fmla="+- f12 0 f11"/>
                <a:gd name="f17" fmla="*/ f14 1 f2"/>
                <a:gd name="f18" fmla="*/ f16 1 5138199"/>
                <a:gd name="f19" fmla="*/ f15 1 3082919"/>
                <a:gd name="f20" fmla="*/ 0 f16 1"/>
                <a:gd name="f21" fmla="*/ 0 f15 1"/>
                <a:gd name="f22" fmla="*/ 5138199 f16 1"/>
                <a:gd name="f23" fmla="*/ 3082919 f15 1"/>
                <a:gd name="f24" fmla="+- f17 0 f1"/>
                <a:gd name="f25" fmla="*/ f20 1 5138199"/>
                <a:gd name="f26" fmla="*/ f21 1 3082919"/>
                <a:gd name="f27" fmla="*/ f22 1 5138199"/>
                <a:gd name="f28" fmla="*/ f23 1 3082919"/>
                <a:gd name="f29" fmla="*/ f11 1 f18"/>
                <a:gd name="f30" fmla="*/ f12 1 f18"/>
                <a:gd name="f31" fmla="*/ f11 1 f19"/>
                <a:gd name="f32" fmla="*/ f13 1 f19"/>
                <a:gd name="f33" fmla="*/ f25 1 f18"/>
                <a:gd name="f34" fmla="*/ f26 1 f19"/>
                <a:gd name="f35" fmla="*/ f27 1 f18"/>
                <a:gd name="f36" fmla="*/ f28 1 f19"/>
                <a:gd name="f37" fmla="*/ f29 f9 1"/>
                <a:gd name="f38" fmla="*/ f30 f9 1"/>
                <a:gd name="f39" fmla="*/ f32 f10 1"/>
                <a:gd name="f40" fmla="*/ f31 f10 1"/>
                <a:gd name="f41" fmla="*/ f33 f9 1"/>
                <a:gd name="f42" fmla="*/ f34 f10 1"/>
                <a:gd name="f43" fmla="*/ f35 f9 1"/>
                <a:gd name="f44" fmla="*/ f36 f1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4">
                  <a:pos x="f41" y="f42"/>
                </a:cxn>
                <a:cxn ang="f24">
                  <a:pos x="f43" y="f42"/>
                </a:cxn>
                <a:cxn ang="f24">
                  <a:pos x="f43" y="f44"/>
                </a:cxn>
                <a:cxn ang="f24">
                  <a:pos x="f41" y="f44"/>
                </a:cxn>
                <a:cxn ang="f24">
                  <a:pos x="f41" y="f42"/>
                </a:cxn>
              </a:cxnLst>
              <a:rect l="f37" t="f40" r="f38" b="f39"/>
              <a:pathLst>
                <a:path w="5138199" h="3082919">
                  <a:moveTo>
                    <a:pt x="f5" y="f5"/>
                  </a:moveTo>
                  <a:lnTo>
                    <a:pt x="f6" y="f5"/>
                  </a:lnTo>
                  <a:lnTo>
                    <a:pt x="f6" y="f7"/>
                  </a:lnTo>
                  <a:lnTo>
                    <a:pt x="f5" y="f7"/>
                  </a:lnTo>
                  <a:lnTo>
                    <a:pt x="f5" y="f5"/>
                  </a:lnTo>
                  <a:close/>
                </a:path>
              </a:pathLst>
            </a:custGeom>
            <a:solidFill>
              <a:srgbClr val="9BBB59"/>
            </a:solidFill>
            <a:ln w="25402" cap="flat">
              <a:solidFill>
                <a:srgbClr val="FFFFFF"/>
              </a:solidFill>
              <a:prstDash val="solid"/>
              <a:miter/>
            </a:ln>
          </p:spPr>
          <p:txBody>
            <a:bodyPr vert="horz" wrap="square" lIns="247646" tIns="247646" rIns="247646" bIns="247646" anchor="ctr" anchorCtr="1" compatLnSpc="1">
              <a:noAutofit/>
            </a:bodyPr>
            <a:lstStyle/>
            <a:p>
              <a:pPr marL="0" marR="0" lvl="0" indent="0" algn="ctr" defTabSz="2889247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23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3200" b="0" i="0" u="none" strike="noStrike" kern="1200" cap="none" spc="0" baseline="0" dirty="0">
                  <a:solidFill>
                    <a:srgbClr val="FFFFFF"/>
                  </a:solidFill>
                  <a:uFillTx/>
                  <a:latin typeface="Segoe UI Light" pitchFamily="34"/>
                </a:rPr>
                <a:t>Typed Code</a:t>
              </a:r>
            </a:p>
          </p:txBody>
        </p:sp>
        <p:sp>
          <p:nvSpPr>
            <p:cNvPr id="5" name="Freeform 8">
              <a:extLst>
                <a:ext uri="{FF2B5EF4-FFF2-40B4-BE49-F238E27FC236}">
                  <a16:creationId xmlns:a16="http://schemas.microsoft.com/office/drawing/2014/main" id="{B9DF97DD-F199-4517-AAED-F008729C7414}"/>
                </a:ext>
              </a:extLst>
            </p:cNvPr>
            <p:cNvSpPr/>
            <p:nvPr/>
          </p:nvSpPr>
          <p:spPr>
            <a:xfrm>
              <a:off x="7250807" y="490173"/>
              <a:ext cx="4172626" cy="3082917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5138199"/>
                <a:gd name="f7" fmla="val 3082919"/>
                <a:gd name="f8" fmla="+- 0 0 -90"/>
                <a:gd name="f9" fmla="*/ f3 1 5138199"/>
                <a:gd name="f10" fmla="*/ f4 1 3082919"/>
                <a:gd name="f11" fmla="val f5"/>
                <a:gd name="f12" fmla="val f6"/>
                <a:gd name="f13" fmla="val f7"/>
                <a:gd name="f14" fmla="*/ f8 f0 1"/>
                <a:gd name="f15" fmla="+- f13 0 f11"/>
                <a:gd name="f16" fmla="+- f12 0 f11"/>
                <a:gd name="f17" fmla="*/ f14 1 f2"/>
                <a:gd name="f18" fmla="*/ f16 1 5138199"/>
                <a:gd name="f19" fmla="*/ f15 1 3082919"/>
                <a:gd name="f20" fmla="*/ 0 f16 1"/>
                <a:gd name="f21" fmla="*/ 0 f15 1"/>
                <a:gd name="f22" fmla="*/ 5138199 f16 1"/>
                <a:gd name="f23" fmla="*/ 3082919 f15 1"/>
                <a:gd name="f24" fmla="+- f17 0 f1"/>
                <a:gd name="f25" fmla="*/ f20 1 5138199"/>
                <a:gd name="f26" fmla="*/ f21 1 3082919"/>
                <a:gd name="f27" fmla="*/ f22 1 5138199"/>
                <a:gd name="f28" fmla="*/ f23 1 3082919"/>
                <a:gd name="f29" fmla="*/ f11 1 f18"/>
                <a:gd name="f30" fmla="*/ f12 1 f18"/>
                <a:gd name="f31" fmla="*/ f11 1 f19"/>
                <a:gd name="f32" fmla="*/ f13 1 f19"/>
                <a:gd name="f33" fmla="*/ f25 1 f18"/>
                <a:gd name="f34" fmla="*/ f26 1 f19"/>
                <a:gd name="f35" fmla="*/ f27 1 f18"/>
                <a:gd name="f36" fmla="*/ f28 1 f19"/>
                <a:gd name="f37" fmla="*/ f29 f9 1"/>
                <a:gd name="f38" fmla="*/ f30 f9 1"/>
                <a:gd name="f39" fmla="*/ f32 f10 1"/>
                <a:gd name="f40" fmla="*/ f31 f10 1"/>
                <a:gd name="f41" fmla="*/ f33 f9 1"/>
                <a:gd name="f42" fmla="*/ f34 f10 1"/>
                <a:gd name="f43" fmla="*/ f35 f9 1"/>
                <a:gd name="f44" fmla="*/ f36 f1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4">
                  <a:pos x="f41" y="f42"/>
                </a:cxn>
                <a:cxn ang="f24">
                  <a:pos x="f43" y="f42"/>
                </a:cxn>
                <a:cxn ang="f24">
                  <a:pos x="f43" y="f44"/>
                </a:cxn>
                <a:cxn ang="f24">
                  <a:pos x="f41" y="f44"/>
                </a:cxn>
                <a:cxn ang="f24">
                  <a:pos x="f41" y="f42"/>
                </a:cxn>
              </a:cxnLst>
              <a:rect l="f37" t="f40" r="f38" b="f39"/>
              <a:pathLst>
                <a:path w="5138199" h="3082919">
                  <a:moveTo>
                    <a:pt x="f5" y="f5"/>
                  </a:moveTo>
                  <a:lnTo>
                    <a:pt x="f6" y="f5"/>
                  </a:lnTo>
                  <a:lnTo>
                    <a:pt x="f6" y="f7"/>
                  </a:lnTo>
                  <a:lnTo>
                    <a:pt x="f5" y="f7"/>
                  </a:lnTo>
                  <a:lnTo>
                    <a:pt x="f5" y="f5"/>
                  </a:lnTo>
                  <a:close/>
                </a:path>
              </a:pathLst>
            </a:custGeom>
            <a:solidFill>
              <a:srgbClr val="8064A2"/>
            </a:solidFill>
            <a:ln w="25402" cap="flat">
              <a:solidFill>
                <a:srgbClr val="FFFFFF"/>
              </a:solidFill>
              <a:prstDash val="solid"/>
              <a:miter/>
            </a:ln>
          </p:spPr>
          <p:txBody>
            <a:bodyPr vert="horz" wrap="square" lIns="247646" tIns="247646" rIns="247646" bIns="247646" anchor="ctr" anchorCtr="1" compatLnSpc="1">
              <a:noAutofit/>
            </a:bodyPr>
            <a:lstStyle/>
            <a:p>
              <a:pPr lvl="0" algn="ctr" defTabSz="2889247">
                <a:lnSpc>
                  <a:spcPct val="90000"/>
                </a:lnSpc>
                <a:spcAft>
                  <a:spcPts val="2300"/>
                </a:spcAft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3200" dirty="0">
                  <a:solidFill>
                    <a:srgbClr val="FFFFFF"/>
                  </a:solidFill>
                  <a:latin typeface="Segoe UI Light" pitchFamily="34"/>
                  <a:cs typeface="Segoe UI Light" pitchFamily="34"/>
                </a:rPr>
                <a:t>External Data</a:t>
              </a:r>
              <a:endParaRPr lang="en-GB" dirty="0">
                <a:solidFill>
                  <a:srgbClr val="FFFFFF"/>
                </a:solidFill>
                <a:latin typeface="Segoe UI Light" pitchFamily="34"/>
                <a:cs typeface="Segoe UI Light" pitchFamily="34"/>
              </a:endParaRPr>
            </a:p>
          </p:txBody>
        </p:sp>
      </p:grpSp>
      <p:sp>
        <p:nvSpPr>
          <p:cNvPr id="8" name="Left-Right Arrow 9">
            <a:extLst>
              <a:ext uri="{FF2B5EF4-FFF2-40B4-BE49-F238E27FC236}">
                <a16:creationId xmlns:a16="http://schemas.microsoft.com/office/drawing/2014/main" id="{74092989-E529-487F-A711-87B065738332}"/>
              </a:ext>
            </a:extLst>
          </p:cNvPr>
          <p:cNvSpPr/>
          <p:nvPr/>
        </p:nvSpPr>
        <p:spPr>
          <a:xfrm>
            <a:off x="7985874" y="2362829"/>
            <a:ext cx="1174531" cy="643947"/>
          </a:xfrm>
          <a:custGeom>
            <a:avLst>
              <a:gd name="f9" fmla="val 50000"/>
              <a:gd name="f10" fmla="val 500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ss"/>
              <a:gd name="f8" fmla="val 0"/>
              <a:gd name="f9" fmla="val 50000"/>
              <a:gd name="f10" fmla="val 50000"/>
              <a:gd name="f11" fmla="+- 0 0 -360"/>
              <a:gd name="f12" fmla="+- 0 0 -180"/>
              <a:gd name="f13" fmla="abs f5"/>
              <a:gd name="f14" fmla="abs f6"/>
              <a:gd name="f15" fmla="abs f7"/>
              <a:gd name="f16" fmla="val f8"/>
              <a:gd name="f17" fmla="val f9"/>
              <a:gd name="f18" fmla="val f10"/>
              <a:gd name="f19" fmla="*/ f11 f2 1"/>
              <a:gd name="f20" fmla="*/ f12 f2 1"/>
              <a:gd name="f21" fmla="?: f13 f5 1"/>
              <a:gd name="f22" fmla="?: f14 f6 1"/>
              <a:gd name="f23" fmla="?: f15 f7 1"/>
              <a:gd name="f24" fmla="*/ f19 1 f4"/>
              <a:gd name="f25" fmla="*/ f20 1 f4"/>
              <a:gd name="f26" fmla="*/ f21 1 21600"/>
              <a:gd name="f27" fmla="*/ f22 1 21600"/>
              <a:gd name="f28" fmla="*/ 21600 f21 1"/>
              <a:gd name="f29" fmla="*/ 21600 f22 1"/>
              <a:gd name="f30" fmla="+- f24 0 f3"/>
              <a:gd name="f31" fmla="+- f25 0 f3"/>
              <a:gd name="f32" fmla="min f27 f26"/>
              <a:gd name="f33" fmla="*/ f28 1 f23"/>
              <a:gd name="f34" fmla="*/ f29 1 f23"/>
              <a:gd name="f35" fmla="val f33"/>
              <a:gd name="f36" fmla="val f34"/>
              <a:gd name="f37" fmla="*/ f16 f32 1"/>
              <a:gd name="f38" fmla="+- f36 0 f16"/>
              <a:gd name="f39" fmla="+- f35 0 f16"/>
              <a:gd name="f40" fmla="*/ f35 f32 1"/>
              <a:gd name="f41" fmla="*/ f36 f32 1"/>
              <a:gd name="f42" fmla="*/ f38 1 2"/>
              <a:gd name="f43" fmla="*/ f39 1 2"/>
              <a:gd name="f44" fmla="min f39 f38"/>
              <a:gd name="f45" fmla="*/ f38 f17 1"/>
              <a:gd name="f46" fmla="+- f16 f42 0"/>
              <a:gd name="f47" fmla="+- f16 f43 0"/>
              <a:gd name="f48" fmla="*/ f44 f18 1"/>
              <a:gd name="f49" fmla="*/ f45 1 200000"/>
              <a:gd name="f50" fmla="*/ f48 1 100000"/>
              <a:gd name="f51" fmla="+- f46 0 f49"/>
              <a:gd name="f52" fmla="+- f46 f49 0"/>
              <a:gd name="f53" fmla="*/ f46 f32 1"/>
              <a:gd name="f54" fmla="*/ f47 f32 1"/>
              <a:gd name="f55" fmla="+- f35 0 f50"/>
              <a:gd name="f56" fmla="*/ f51 f50 1"/>
              <a:gd name="f57" fmla="*/ f51 f32 1"/>
              <a:gd name="f58" fmla="*/ f52 f32 1"/>
              <a:gd name="f59" fmla="*/ f50 f32 1"/>
              <a:gd name="f60" fmla="*/ f56 1 f42"/>
              <a:gd name="f61" fmla="*/ f55 f32 1"/>
              <a:gd name="f62" fmla="+- f50 0 f60"/>
              <a:gd name="f63" fmla="+- f55 f60 0"/>
              <a:gd name="f64" fmla="*/ f62 f32 1"/>
              <a:gd name="f65" fmla="*/ f63 f32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61" y="f37"/>
              </a:cxn>
              <a:cxn ang="f30">
                <a:pos x="f54" y="f57"/>
              </a:cxn>
              <a:cxn ang="f30">
                <a:pos x="f59" y="f37"/>
              </a:cxn>
              <a:cxn ang="f31">
                <a:pos x="f59" y="f41"/>
              </a:cxn>
              <a:cxn ang="f31">
                <a:pos x="f54" y="f58"/>
              </a:cxn>
              <a:cxn ang="f31">
                <a:pos x="f61" y="f41"/>
              </a:cxn>
            </a:cxnLst>
            <a:rect l="f64" t="f57" r="f65" b="f58"/>
            <a:pathLst>
              <a:path>
                <a:moveTo>
                  <a:pt x="f37" y="f53"/>
                </a:moveTo>
                <a:lnTo>
                  <a:pt x="f59" y="f37"/>
                </a:lnTo>
                <a:lnTo>
                  <a:pt x="f59" y="f57"/>
                </a:lnTo>
                <a:lnTo>
                  <a:pt x="f61" y="f57"/>
                </a:lnTo>
                <a:lnTo>
                  <a:pt x="f61" y="f37"/>
                </a:lnTo>
                <a:lnTo>
                  <a:pt x="f40" y="f53"/>
                </a:lnTo>
                <a:lnTo>
                  <a:pt x="f61" y="f41"/>
                </a:lnTo>
                <a:lnTo>
                  <a:pt x="f61" y="f58"/>
                </a:lnTo>
                <a:lnTo>
                  <a:pt x="f59" y="f58"/>
                </a:lnTo>
                <a:lnTo>
                  <a:pt x="f59" y="f41"/>
                </a:lnTo>
                <a:close/>
              </a:path>
            </a:pathLst>
          </a:custGeom>
          <a:noFill/>
          <a:ln w="9528" cap="flat">
            <a:solidFill>
              <a:srgbClr val="333333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98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200" b="0" i="0" u="none" strike="noStrike" kern="1200" cap="none" spc="0" baseline="0">
              <a:solidFill>
                <a:srgbClr val="000000"/>
              </a:solidFill>
              <a:uFillTx/>
              <a:latin typeface="Segoe Light" pitchFamily="34"/>
            </a:endParaRPr>
          </a:p>
        </p:txBody>
      </p:sp>
      <p:sp>
        <p:nvSpPr>
          <p:cNvPr id="9" name="Arrow: Down 5">
            <a:extLst>
              <a:ext uri="{FF2B5EF4-FFF2-40B4-BE49-F238E27FC236}">
                <a16:creationId xmlns:a16="http://schemas.microsoft.com/office/drawing/2014/main" id="{20B0D087-23B5-4C67-9A33-BF5114EAC86D}"/>
              </a:ext>
            </a:extLst>
          </p:cNvPr>
          <p:cNvSpPr/>
          <p:nvPr/>
        </p:nvSpPr>
        <p:spPr>
          <a:xfrm>
            <a:off x="8071945" y="3531475"/>
            <a:ext cx="1233628" cy="1191565"/>
          </a:xfrm>
          <a:custGeom>
            <a:avLst>
              <a:gd name="f0" fmla="val 10919"/>
              <a:gd name="f1" fmla="val 54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val 10800"/>
              <a:gd name="f10" fmla="+- 0 0 -270"/>
              <a:gd name="f11" fmla="+- 0 0 -90"/>
              <a:gd name="f12" fmla="*/ f5 1 21600"/>
              <a:gd name="f13" fmla="*/ f6 1 21600"/>
              <a:gd name="f14" fmla="pin 0 f1 10800"/>
              <a:gd name="f15" fmla="pin 0 f0 21600"/>
              <a:gd name="f16" fmla="*/ f10 f2 1"/>
              <a:gd name="f17" fmla="*/ f11 f2 1"/>
              <a:gd name="f18" fmla="val f14"/>
              <a:gd name="f19" fmla="val f15"/>
              <a:gd name="f20" fmla="+- 21600 0 f14"/>
              <a:gd name="f21" fmla="*/ f14 f12 1"/>
              <a:gd name="f22" fmla="*/ f15 f13 1"/>
              <a:gd name="f23" fmla="*/ 0 f13 1"/>
              <a:gd name="f24" fmla="*/ 0 f12 1"/>
              <a:gd name="f25" fmla="*/ f16 1 f4"/>
              <a:gd name="f26" fmla="*/ 21600 f12 1"/>
              <a:gd name="f27" fmla="*/ f17 1 f4"/>
              <a:gd name="f28" fmla="+- 21600 0 f19"/>
              <a:gd name="f29" fmla="*/ f18 f12 1"/>
              <a:gd name="f30" fmla="*/ f20 f12 1"/>
              <a:gd name="f31" fmla="*/ f19 f13 1"/>
              <a:gd name="f32" fmla="+- f25 0 f3"/>
              <a:gd name="f33" fmla="+- f27 0 f3"/>
              <a:gd name="f34" fmla="*/ f28 f18 1"/>
              <a:gd name="f35" fmla="*/ f34 1 10800"/>
              <a:gd name="f36" fmla="+- f19 f35 0"/>
              <a:gd name="f37" fmla="*/ f36 f13 1"/>
            </a:gdLst>
            <a:ahLst>
              <a:ahXY gdRefX="f1" minX="f7" maxX="f9" gdRefY="f0" minY="f7" maxY="f8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24" y="f31"/>
              </a:cxn>
              <a:cxn ang="f33">
                <a:pos x="f26" y="f31"/>
              </a:cxn>
            </a:cxnLst>
            <a:rect l="f29" t="f23" r="f30" b="f37"/>
            <a:pathLst>
              <a:path w="21600" h="21600">
                <a:moveTo>
                  <a:pt x="f18" y="f7"/>
                </a:moveTo>
                <a:lnTo>
                  <a:pt x="f18" y="f19"/>
                </a:lnTo>
                <a:lnTo>
                  <a:pt x="f7" y="f19"/>
                </a:lnTo>
                <a:lnTo>
                  <a:pt x="f9" y="f8"/>
                </a:lnTo>
                <a:lnTo>
                  <a:pt x="f8" y="f19"/>
                </a:lnTo>
                <a:lnTo>
                  <a:pt x="f20" y="f19"/>
                </a:lnTo>
                <a:lnTo>
                  <a:pt x="f20" y="f7"/>
                </a:lnTo>
                <a:close/>
              </a:path>
            </a:pathLst>
          </a:custGeom>
          <a:solidFill>
            <a:srgbClr val="FFFFFF"/>
          </a:solidFill>
          <a:ln w="9528" cap="flat">
            <a:solidFill>
              <a:srgbClr val="BE4B48"/>
            </a:solidFill>
            <a:prstDash val="solid"/>
            <a:miter/>
          </a:ln>
          <a:effectLst>
            <a:outerShdw dist="22997" dir="5400000" algn="tl">
              <a:srgbClr val="000000">
                <a:alpha val="35000"/>
              </a:srgbClr>
            </a:outerShdw>
          </a:effectLst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98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200" b="0" i="0" u="none" strike="noStrike" kern="1200" cap="none" spc="0" baseline="0">
              <a:solidFill>
                <a:srgbClr val="000000"/>
              </a:solidFill>
              <a:uFillTx/>
              <a:latin typeface="Segoe Light" pitchFamily="34"/>
            </a:endParaRPr>
          </a:p>
        </p:txBody>
      </p:sp>
      <p:sp>
        <p:nvSpPr>
          <p:cNvPr id="11" name="TextBox 12">
            <a:extLst>
              <a:ext uri="{FF2B5EF4-FFF2-40B4-BE49-F238E27FC236}">
                <a16:creationId xmlns:a16="http://schemas.microsoft.com/office/drawing/2014/main" id="{A7665DA8-FEC5-4C5C-9BE6-6158891C1F86}"/>
              </a:ext>
            </a:extLst>
          </p:cNvPr>
          <p:cNvSpPr txBox="1"/>
          <p:nvPr/>
        </p:nvSpPr>
        <p:spPr>
          <a:xfrm>
            <a:off x="6104718" y="5041920"/>
            <a:ext cx="5168081" cy="1046440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0" tIns="0" rIns="0" bIns="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200" b="0" i="0" u="none" strike="noStrike" kern="1200" cap="none" spc="0" baseline="0" dirty="0">
                <a:solidFill>
                  <a:srgbClr val="000000"/>
                </a:solidFill>
                <a:uFillTx/>
                <a:latin typeface="Segoe Light" pitchFamily="34"/>
              </a:rPr>
              <a:t>2012: F# Type Providers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dirty="0">
                <a:solidFill>
                  <a:srgbClr val="000000"/>
                </a:solidFill>
                <a:latin typeface="Segoe Light" pitchFamily="34"/>
              </a:rPr>
              <a:t>(compile-time meta-programming to compute type 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dirty="0">
                <a:solidFill>
                  <a:srgbClr val="000000"/>
                </a:solidFill>
                <a:latin typeface="Segoe Light" pitchFamily="34"/>
              </a:rPr>
              <a:t>spaces based on external information sources)</a:t>
            </a:r>
            <a:endParaRPr lang="en-GB" b="0" i="0" u="none" strike="noStrike" kern="1200" cap="none" spc="0" baseline="0" dirty="0">
              <a:solidFill>
                <a:srgbClr val="000000"/>
              </a:solidFill>
              <a:uFillTx/>
              <a:latin typeface="Segoe Light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71997006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D4D64D2-2B90-46F4-AD95-82BFAD00F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3" y="365130"/>
            <a:ext cx="10515600" cy="623248"/>
          </a:xfrm>
        </p:spPr>
        <p:txBody>
          <a:bodyPr>
            <a:normAutofit fontScale="90000"/>
          </a:bodyPr>
          <a:lstStyle/>
          <a:p>
            <a:r>
              <a:rPr lang="en-GB" dirty="0"/>
              <a:t>The Later History of F# (2012+)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E117392-CBAD-4AFC-9B02-4FFE866347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3" y="1309036"/>
            <a:ext cx="10515600" cy="5303520"/>
          </a:xfrm>
        </p:spPr>
        <p:txBody>
          <a:bodyPr>
            <a:normAutofit lnSpcReduction="10000"/>
          </a:bodyPr>
          <a:lstStyle/>
          <a:p>
            <a:pPr>
              <a:lnSpc>
                <a:spcPct val="120000"/>
              </a:lnSpc>
            </a:pP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So much I could say about this, but it’s more like “normal” language history</a:t>
            </a:r>
          </a:p>
          <a:p>
            <a:pPr>
              <a:lnSpc>
                <a:spcPct val="120000"/>
              </a:lnSpc>
            </a:pPr>
            <a:r>
              <a:rPr lang="en-GB" dirty="0"/>
              <a:t>2010 – F# 2.0 released as supported Microsoft language, “Parachutes Into the Dark Heart of the Industry”</a:t>
            </a:r>
          </a:p>
          <a:p>
            <a:pPr>
              <a:lnSpc>
                <a:spcPct val="120000"/>
              </a:lnSpc>
            </a:pPr>
            <a:r>
              <a:rPr lang="en-GB" dirty="0"/>
              <a:t>2012+ – F# 3.0, 3.1</a:t>
            </a:r>
          </a:p>
          <a:p>
            <a:pPr>
              <a:lnSpc>
                <a:spcPct val="120000"/>
              </a:lnSpc>
            </a:pPr>
            <a:r>
              <a:rPr lang="en-GB" dirty="0"/>
              <a:t>2014-2016 – C#, F# and .NET Become Normal, Cross-Platform, Open-Source</a:t>
            </a:r>
          </a:p>
          <a:p>
            <a:pPr>
              <a:lnSpc>
                <a:spcPct val="120000"/>
              </a:lnSpc>
            </a:pPr>
            <a:r>
              <a:rPr lang="en-GB" dirty="0"/>
              <a:t>2016+ – F# 4.0, 4.1, 4.5, 4.7</a:t>
            </a:r>
          </a:p>
          <a:p>
            <a:pPr>
              <a:lnSpc>
                <a:spcPct val="120000"/>
              </a:lnSpc>
            </a:pPr>
            <a:r>
              <a:rPr lang="en-GB" dirty="0"/>
              <a:t>2020 – F# 5.0</a:t>
            </a:r>
          </a:p>
          <a:p>
            <a:pPr marL="0" indent="0">
              <a:lnSpc>
                <a:spcPct val="120000"/>
              </a:lnSpc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1101777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D4D64D2-2B90-46F4-AD95-82BFAD00F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3" y="365130"/>
            <a:ext cx="10515600" cy="623248"/>
          </a:xfrm>
        </p:spPr>
        <p:txBody>
          <a:bodyPr>
            <a:normAutofit fontScale="90000"/>
          </a:bodyPr>
          <a:lstStyle/>
          <a:p>
            <a:r>
              <a:rPr lang="en-GB" dirty="0"/>
              <a:t>F# Today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E117392-CBAD-4AFC-9B02-4FFE866347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3" y="1309036"/>
            <a:ext cx="10515600" cy="5303520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So much I could say about this too</a:t>
            </a:r>
          </a:p>
          <a:p>
            <a:pPr>
              <a:lnSpc>
                <a:spcPct val="120000"/>
              </a:lnSpc>
            </a:pP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F# has a strong position as the “functional language for .NET”</a:t>
            </a:r>
          </a:p>
          <a:p>
            <a:pPr lvl="1">
              <a:lnSpc>
                <a:spcPct val="120000"/>
              </a:lnSpc>
            </a:pP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Delivery in the .NET SDK, F# exists wherever C# exists</a:t>
            </a:r>
          </a:p>
          <a:p>
            <a:pPr lvl="1">
              <a:lnSpc>
                <a:spcPct val="120000"/>
              </a:lnSpc>
            </a:pP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Also Fable, a </a:t>
            </a:r>
            <a:r>
              <a:rPr lang="en-GB" dirty="0" err="1">
                <a:latin typeface="Calibri" panose="020F0502020204030204" pitchFamily="34" charset="0"/>
                <a:cs typeface="Calibri" panose="020F0502020204030204" pitchFamily="34" charset="0"/>
              </a:rPr>
              <a:t>Javascript</a:t>
            </a: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 compiler for F# </a:t>
            </a:r>
          </a:p>
          <a:p>
            <a:pPr lvl="1">
              <a:lnSpc>
                <a:spcPct val="120000"/>
              </a:lnSpc>
            </a:pP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Highly performant</a:t>
            </a:r>
          </a:p>
          <a:p>
            <a:pPr lvl="1">
              <a:lnSpc>
                <a:spcPct val="120000"/>
              </a:lnSpc>
            </a:pP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IDE tooling by two major vendors</a:t>
            </a:r>
          </a:p>
          <a:p>
            <a:pPr>
              <a:lnSpc>
                <a:spcPct val="120000"/>
              </a:lnSpc>
            </a:pP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Strong stories for web-client, mobile, server, cloud, deep-learning</a:t>
            </a:r>
          </a:p>
          <a:p>
            <a:pPr>
              <a:lnSpc>
                <a:spcPct val="120000"/>
              </a:lnSpc>
            </a:pP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Fully open design and engineering processes</a:t>
            </a:r>
          </a:p>
          <a:p>
            <a:pPr>
              <a:lnSpc>
                <a:spcPct val="120000"/>
              </a:lnSpc>
            </a:pP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A practical functional-first methodology</a:t>
            </a:r>
          </a:p>
          <a:p>
            <a:pPr>
              <a:lnSpc>
                <a:spcPct val="120000"/>
              </a:lnSpc>
            </a:pP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An engaged and enjoyable community</a:t>
            </a:r>
          </a:p>
        </p:txBody>
      </p:sp>
    </p:spTree>
    <p:extLst>
      <p:ext uri="{BB962C8B-B14F-4D97-AF65-F5344CB8AC3E}">
        <p14:creationId xmlns:p14="http://schemas.microsoft.com/office/powerpoint/2010/main" val="374569192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1510D3D-2AD3-488A-ADDC-0215BA7E5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EEF4C1-CAD7-47BD-9619-E9C5966BFC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5957" y="1386328"/>
            <a:ext cx="9680086" cy="385242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26EAC33-0269-44E0-87E4-A96758CB3A6E}"/>
              </a:ext>
            </a:extLst>
          </p:cNvPr>
          <p:cNvSpPr/>
          <p:nvPr/>
        </p:nvSpPr>
        <p:spPr>
          <a:xfrm>
            <a:off x="4672945" y="5828811"/>
            <a:ext cx="27413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3300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  <a:hlinkClick r:id="rId3"/>
              </a:rPr>
              <a:t>www.microsoft.com/net/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11477415"/>
      </p:ext>
    </p:extLst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DC79AC2-15D0-4841-B9DD-ABAE38CEEB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250" y="452437"/>
            <a:ext cx="8953500" cy="595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03204"/>
      </p:ext>
    </p:extLst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7149" y="772121"/>
            <a:ext cx="11176000" cy="4875181"/>
          </a:xfrm>
        </p:spPr>
        <p:txBody>
          <a:bodyPr>
            <a:normAutofit/>
          </a:bodyPr>
          <a:lstStyle/>
          <a:p>
            <a:pPr algn="l"/>
            <a:r>
              <a:rPr lang="en-GB" sz="4800" dirty="0">
                <a:latin typeface="Segoe UI Light" panose="020B0502040204020203" pitchFamily="34" charset="0"/>
              </a:rPr>
              <a:t>F# get started</a:t>
            </a:r>
            <a:br>
              <a:rPr lang="en-GB" sz="4800" dirty="0">
                <a:latin typeface="Segoe UI Light" panose="020B0502040204020203" pitchFamily="34" charset="0"/>
              </a:rPr>
            </a:br>
            <a:br>
              <a:rPr lang="en-GB" sz="4800" dirty="0">
                <a:latin typeface="Segoe UI Light" panose="020B0502040204020203" pitchFamily="34" charset="0"/>
              </a:rPr>
            </a:br>
            <a: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  <a:t>dotnet new -</a:t>
            </a:r>
            <a:r>
              <a:rPr lang="en-GB" sz="3200" dirty="0" err="1">
                <a:latin typeface="Consolas" panose="020B0609020204030204" pitchFamily="49" charset="0"/>
                <a:cs typeface="Consolas" panose="020B0609020204030204" pitchFamily="49" charset="0"/>
              </a:rPr>
              <a:t>lang</a:t>
            </a:r>
            <a: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  <a:t> F#</a:t>
            </a:r>
            <a:b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  <a:t>dotnet build</a:t>
            </a:r>
            <a:b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GB" sz="4800" dirty="0">
              <a:latin typeface="Segoe UI Light" panose="020B0502040204020203" pitchFamily="34" charset="0"/>
            </a:endParaRP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52E979FA-A7CB-4BBB-80BF-9F57AB38E4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5629" y="653143"/>
            <a:ext cx="2071396" cy="2071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Linux - Wikipedia">
            <a:extLst>
              <a:ext uri="{FF2B5EF4-FFF2-40B4-BE49-F238E27FC236}">
                <a16:creationId xmlns:a16="http://schemas.microsoft.com/office/drawing/2014/main" id="{F2547BAB-F767-4814-AAD8-D48695B188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8207" y="3372451"/>
            <a:ext cx="1118818" cy="1325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90DD77F-95B7-4940-89AC-051F8AA4AF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9615" y="5017747"/>
            <a:ext cx="1097409" cy="1263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F2BE5C33-99B3-4E26-9F9E-9574301890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0104" y="3380062"/>
            <a:ext cx="1139900" cy="683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45399007-3059-40D3-8613-ACD68650FB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0247" y="4385187"/>
            <a:ext cx="1897899" cy="996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673DAA28-5EF4-46AA-A949-F1452D78A1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0096" y="5647302"/>
            <a:ext cx="838200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1043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D89A25A-4D30-4AB1-BFF5-00726BBB59B9}"/>
              </a:ext>
            </a:extLst>
          </p:cNvPr>
          <p:cNvSpPr txBox="1"/>
          <p:nvPr/>
        </p:nvSpPr>
        <p:spPr>
          <a:xfrm>
            <a:off x="2106304" y="2120949"/>
            <a:ext cx="7979392" cy="397031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6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The influence of F#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3200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2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Culturally, F# core team existed “right next door” to C# core team, leading to many direct influences both ways 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3200" dirty="0">
              <a:solidFill>
                <a:srgbClr val="000000"/>
              </a:solidFill>
              <a:latin typeface="Calibri"/>
            </a:endParaRPr>
          </a:p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kern="0" dirty="0">
                <a:solidFill>
                  <a:srgbClr val="000000"/>
                </a:solidFill>
              </a:rPr>
              <a:t>via Hejlsberg, Meijer, Hoban, Parsons, Torgersen + others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32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1118709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AE3A7A1E-A1F1-4253-9862-3A8DB7ACBC78}"/>
              </a:ext>
            </a:extLst>
          </p:cNvPr>
          <p:cNvGrpSpPr/>
          <p:nvPr/>
        </p:nvGrpSpPr>
        <p:grpSpPr>
          <a:xfrm>
            <a:off x="337913" y="358541"/>
            <a:ext cx="10740765" cy="5955632"/>
            <a:chOff x="337913" y="358541"/>
            <a:chExt cx="10740765" cy="5955632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D3004E51-C267-4B16-9B22-E0C1775F36FF}"/>
                </a:ext>
              </a:extLst>
            </p:cNvPr>
            <p:cNvGrpSpPr/>
            <p:nvPr/>
          </p:nvGrpSpPr>
          <p:grpSpPr>
            <a:xfrm>
              <a:off x="337913" y="358541"/>
              <a:ext cx="5129236" cy="5955632"/>
              <a:chOff x="664144" y="1001028"/>
              <a:chExt cx="2267840" cy="3590222"/>
            </a:xfrm>
          </p:grpSpPr>
          <p:pic>
            <p:nvPicPr>
              <p:cNvPr id="2" name="Picture 1">
                <a:extLst>
                  <a:ext uri="{FF2B5EF4-FFF2-40B4-BE49-F238E27FC236}">
                    <a16:creationId xmlns:a16="http://schemas.microsoft.com/office/drawing/2014/main" id="{1D9CFC30-E5DF-4F7D-AC02-5D80554D936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52019" b="47649"/>
              <a:stretch/>
            </p:blipFill>
            <p:spPr>
              <a:xfrm>
                <a:off x="950210" y="1001028"/>
                <a:ext cx="1981774" cy="3590222"/>
              </a:xfrm>
              <a:prstGeom prst="rect">
                <a:avLst/>
              </a:prstGeom>
            </p:spPr>
          </p:pic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4369D505-D618-4B4F-980A-8B876B1CF8B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1024" r="92917" b="47649"/>
              <a:stretch/>
            </p:blipFill>
            <p:spPr>
              <a:xfrm>
                <a:off x="664144" y="1001028"/>
                <a:ext cx="250257" cy="3590222"/>
              </a:xfrm>
              <a:prstGeom prst="rect">
                <a:avLst/>
              </a:prstGeom>
            </p:spPr>
          </p:pic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8FD94A8B-3A0A-40B9-9E6B-569ED4BD9D6C}"/>
                </a:ext>
              </a:extLst>
            </p:cNvPr>
            <p:cNvGrpSpPr/>
            <p:nvPr/>
          </p:nvGrpSpPr>
          <p:grpSpPr>
            <a:xfrm>
              <a:off x="6096000" y="358541"/>
              <a:ext cx="4982678" cy="5955632"/>
              <a:chOff x="5629175" y="1001028"/>
              <a:chExt cx="2232031" cy="3267778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AC972402-486D-48A5-81DA-92B93F50AFC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52019" t="52351"/>
              <a:stretch/>
            </p:blipFill>
            <p:spPr>
              <a:xfrm>
                <a:off x="5879432" y="1001028"/>
                <a:ext cx="1981774" cy="3267778"/>
              </a:xfrm>
              <a:prstGeom prst="rect">
                <a:avLst/>
              </a:prstGeom>
            </p:spPr>
          </p:pic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330EB395-AD14-4B92-8045-EC60F09825D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1024" t="52351" r="92917"/>
              <a:stretch/>
            </p:blipFill>
            <p:spPr>
              <a:xfrm>
                <a:off x="5629175" y="1001028"/>
                <a:ext cx="250257" cy="3267777"/>
              </a:xfrm>
              <a:prstGeom prst="rect">
                <a:avLst/>
              </a:prstGeom>
            </p:spPr>
          </p:pic>
        </p:grp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169D444-535A-4F60-A3C2-CCA770650A59}"/>
                </a:ext>
              </a:extLst>
            </p:cNvPr>
            <p:cNvSpPr/>
            <p:nvPr/>
          </p:nvSpPr>
          <p:spPr>
            <a:xfrm>
              <a:off x="1087655" y="818147"/>
              <a:ext cx="1713297" cy="202131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9CBEBBE-BD3F-4E0F-8972-B872C8457FED}"/>
                </a:ext>
              </a:extLst>
            </p:cNvPr>
            <p:cNvSpPr/>
            <p:nvPr/>
          </p:nvSpPr>
          <p:spPr>
            <a:xfrm>
              <a:off x="1087654" y="1277753"/>
              <a:ext cx="2213811" cy="202131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18825BE-61B2-49C3-ACE4-041E442BCC1C}"/>
                </a:ext>
              </a:extLst>
            </p:cNvPr>
            <p:cNvSpPr/>
            <p:nvPr/>
          </p:nvSpPr>
          <p:spPr>
            <a:xfrm>
              <a:off x="1087653" y="3311092"/>
              <a:ext cx="2213811" cy="484872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F1494DF-5AA9-4D7A-8B2B-DD5DA53D546F}"/>
                </a:ext>
              </a:extLst>
            </p:cNvPr>
            <p:cNvSpPr/>
            <p:nvPr/>
          </p:nvSpPr>
          <p:spPr>
            <a:xfrm>
              <a:off x="1087652" y="2649355"/>
              <a:ext cx="2213811" cy="202131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72FAF62-0A50-408B-B5E7-FF06D5B9A5F7}"/>
                </a:ext>
              </a:extLst>
            </p:cNvPr>
            <p:cNvSpPr/>
            <p:nvPr/>
          </p:nvSpPr>
          <p:spPr>
            <a:xfrm>
              <a:off x="984916" y="4379497"/>
              <a:ext cx="2213811" cy="202131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A2815FD-F2AD-42A6-BA11-1DAA1F876D91}"/>
                </a:ext>
              </a:extLst>
            </p:cNvPr>
            <p:cNvSpPr/>
            <p:nvPr/>
          </p:nvSpPr>
          <p:spPr>
            <a:xfrm>
              <a:off x="984533" y="4963030"/>
              <a:ext cx="2855947" cy="664142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3C49B79-1664-4B2A-974D-389F56E79B85}"/>
                </a:ext>
              </a:extLst>
            </p:cNvPr>
            <p:cNvSpPr/>
            <p:nvPr/>
          </p:nvSpPr>
          <p:spPr>
            <a:xfrm>
              <a:off x="984534" y="6044267"/>
              <a:ext cx="1585412" cy="269904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A7DD08F7-41E6-48A6-9869-A61F14DB50D9}"/>
                </a:ext>
              </a:extLst>
            </p:cNvPr>
            <p:cNvSpPr/>
            <p:nvPr/>
          </p:nvSpPr>
          <p:spPr>
            <a:xfrm>
              <a:off x="6886450" y="952900"/>
              <a:ext cx="3037195" cy="202329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86E2E2F-CE1E-4C42-9302-1D32641211DD}"/>
                </a:ext>
              </a:extLst>
            </p:cNvPr>
            <p:cNvSpPr/>
            <p:nvPr/>
          </p:nvSpPr>
          <p:spPr>
            <a:xfrm>
              <a:off x="6654662" y="3599749"/>
              <a:ext cx="3037195" cy="904874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DFE7F02-D021-4DCF-A3F3-C20E64F85721}"/>
                </a:ext>
              </a:extLst>
            </p:cNvPr>
            <p:cNvSpPr/>
            <p:nvPr/>
          </p:nvSpPr>
          <p:spPr>
            <a:xfrm>
              <a:off x="6730059" y="4956959"/>
              <a:ext cx="3037195" cy="413937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04669498-4E68-4CEC-B995-EDD5CEFABE36}"/>
              </a:ext>
            </a:extLst>
          </p:cNvPr>
          <p:cNvSpPr txBox="1"/>
          <p:nvPr/>
        </p:nvSpPr>
        <p:spPr>
          <a:xfrm>
            <a:off x="8354729" y="6397177"/>
            <a:ext cx="3723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+ C# 9.0 records, top-level statements</a:t>
            </a:r>
          </a:p>
        </p:txBody>
      </p:sp>
    </p:spTree>
    <p:extLst>
      <p:ext uri="{BB962C8B-B14F-4D97-AF65-F5344CB8AC3E}">
        <p14:creationId xmlns:p14="http://schemas.microsoft.com/office/powerpoint/2010/main" val="24419853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99A25C8-9D14-4869-8016-15C503D9C477}"/>
              </a:ext>
            </a:extLst>
          </p:cNvPr>
          <p:cNvSpPr txBox="1"/>
          <p:nvPr/>
        </p:nvSpPr>
        <p:spPr>
          <a:xfrm>
            <a:off x="1496680" y="2459507"/>
            <a:ext cx="9198644" cy="255454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Narrative #2 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4000" b="0" i="0" u="none" strike="noStrike" kern="0" cap="none" spc="0" baseline="0" dirty="0">
              <a:solidFill>
                <a:srgbClr val="000000"/>
              </a:solidFill>
              <a:uFillTx/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A community’s journey 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(and origin mythology)</a:t>
            </a:r>
          </a:p>
        </p:txBody>
      </p:sp>
    </p:spTree>
    <p:extLst>
      <p:ext uri="{BB962C8B-B14F-4D97-AF65-F5344CB8AC3E}">
        <p14:creationId xmlns:p14="http://schemas.microsoft.com/office/powerpoint/2010/main" val="356813994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44E7D7-1B25-4877-8A7A-A9EB0D8EAB30}"/>
              </a:ext>
            </a:extLst>
          </p:cNvPr>
          <p:cNvSpPr txBox="1"/>
          <p:nvPr/>
        </p:nvSpPr>
        <p:spPr>
          <a:xfrm>
            <a:off x="971552" y="828288"/>
            <a:ext cx="10248896" cy="415498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Other Influences of F#...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800" b="0" i="0" u="none" strike="noStrike" kern="0" cap="none" spc="0" baseline="0" dirty="0">
              <a:solidFill>
                <a:srgbClr val="000000"/>
              </a:solidFill>
              <a:uFillTx/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800" b="0" i="0" u="none" strike="noStrike" kern="0" cap="none" spc="0" baseline="0" dirty="0">
                <a:solidFill>
                  <a:srgbClr val="000000"/>
                </a:solidFill>
                <a:uFillTx/>
                <a:latin typeface="Calibri"/>
              </a:rPr>
              <a:t>Scala (via Odersky + others – extractors + more)</a:t>
            </a:r>
          </a:p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800" kern="0" dirty="0">
              <a:solidFill>
                <a:srgbClr val="000000"/>
              </a:solidFill>
            </a:endParaRPr>
          </a:p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800" kern="0" dirty="0">
                <a:solidFill>
                  <a:srgbClr val="000000"/>
                </a:solidFill>
              </a:rPr>
              <a:t>TypeScript, Swift, Elm, Kotlin (F# was a reference point)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800" b="0" i="0" u="none" strike="noStrike" kern="0" cap="none" spc="0" baseline="0" dirty="0">
              <a:solidFill>
                <a:srgbClr val="000000"/>
              </a:solidFill>
              <a:uFillTx/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800" b="0" i="0" u="none" strike="noStrike" kern="0" cap="none" spc="0" baseline="0" dirty="0">
                <a:solidFill>
                  <a:srgbClr val="000000"/>
                </a:solidFill>
                <a:uFillTx/>
                <a:latin typeface="Calibri"/>
              </a:rPr>
              <a:t>Python (via C# </a:t>
            </a:r>
            <a:r>
              <a:rPr lang="en-GB" sz="2800" kern="0" dirty="0">
                <a:solidFill>
                  <a:srgbClr val="000000"/>
                </a:solidFill>
                <a:latin typeface="Calibri"/>
              </a:rPr>
              <a:t>- async</a:t>
            </a:r>
            <a:r>
              <a:rPr lang="en-GB" sz="2800" b="0" i="0" u="none" strike="noStrike" kern="0" cap="none" spc="0" baseline="0" dirty="0">
                <a:solidFill>
                  <a:srgbClr val="000000"/>
                </a:solidFill>
                <a:uFillTx/>
                <a:latin typeface="Calibri"/>
              </a:rPr>
              <a:t>)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800" b="0" i="0" u="none" strike="noStrike" kern="0" cap="none" spc="0" baseline="0" dirty="0">
              <a:solidFill>
                <a:srgbClr val="000000"/>
              </a:solidFill>
              <a:uFillTx/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800" b="0" i="0" u="none" strike="noStrike" kern="0" cap="none" spc="0" baseline="0" dirty="0">
                <a:solidFill>
                  <a:srgbClr val="000000"/>
                </a:solidFill>
                <a:uFillTx/>
                <a:latin typeface="Calibri"/>
              </a:rPr>
              <a:t>Java, C++ … (via C# - async)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D89A25A-4D30-4AB1-BFF5-00726BBB59B9}"/>
              </a:ext>
            </a:extLst>
          </p:cNvPr>
          <p:cNvSpPr txBox="1"/>
          <p:nvPr/>
        </p:nvSpPr>
        <p:spPr>
          <a:xfrm>
            <a:off x="2106304" y="2644170"/>
            <a:ext cx="7979392" cy="70788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Concluding Remarks</a:t>
            </a:r>
          </a:p>
        </p:txBody>
      </p:sp>
    </p:spTree>
    <p:extLst>
      <p:ext uri="{BB962C8B-B14F-4D97-AF65-F5344CB8AC3E}">
        <p14:creationId xmlns:p14="http://schemas.microsoft.com/office/powerpoint/2010/main" val="201540837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D4D64D2-2B90-46F4-AD95-82BFAD00F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3" y="365130"/>
            <a:ext cx="10515600" cy="751402"/>
          </a:xfrm>
        </p:spPr>
        <p:txBody>
          <a:bodyPr/>
          <a:lstStyle/>
          <a:p>
            <a:r>
              <a:rPr lang="en-GB" dirty="0"/>
              <a:t>Concluding Notes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E117392-CBAD-4AFC-9B02-4FFE866347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3" y="1309036"/>
            <a:ext cx="10515600" cy="5091764"/>
          </a:xfrm>
        </p:spPr>
        <p:txBody>
          <a:bodyPr>
            <a:normAutofit lnSpcReduction="10000"/>
          </a:bodyPr>
          <a:lstStyle/>
          <a:p>
            <a:pPr>
              <a:lnSpc>
                <a:spcPct val="120000"/>
              </a:lnSpc>
            </a:pPr>
            <a:r>
              <a:rPr lang="en-GB" dirty="0"/>
              <a:t>The programming world has corrected the OO dominance of the late 90s</a:t>
            </a:r>
          </a:p>
          <a:p>
            <a:pPr lvl="1">
              <a:lnSpc>
                <a:spcPct val="120000"/>
              </a:lnSpc>
            </a:pPr>
            <a:r>
              <a:rPr lang="en-GB" b="1" dirty="0"/>
              <a:t>Generics, lambdas</a:t>
            </a:r>
            <a:r>
              <a:rPr lang="en-GB" dirty="0"/>
              <a:t>, </a:t>
            </a:r>
            <a:r>
              <a:rPr lang="en-GB" b="1" dirty="0"/>
              <a:t>parameterization</a:t>
            </a:r>
            <a:r>
              <a:rPr lang="en-GB" dirty="0"/>
              <a:t>, </a:t>
            </a:r>
            <a:r>
              <a:rPr lang="en-GB" b="1" dirty="0"/>
              <a:t>immutability</a:t>
            </a:r>
            <a:r>
              <a:rPr lang="en-GB" dirty="0"/>
              <a:t>, </a:t>
            </a:r>
            <a:r>
              <a:rPr lang="en-GB" b="1" dirty="0"/>
              <a:t>algebraic types</a:t>
            </a:r>
            <a:r>
              <a:rPr lang="en-GB" dirty="0"/>
              <a:t>, </a:t>
            </a:r>
            <a:r>
              <a:rPr lang="en-GB" b="1" dirty="0"/>
              <a:t>various computational modalities</a:t>
            </a:r>
            <a:r>
              <a:rPr lang="en-GB" dirty="0"/>
              <a:t>, </a:t>
            </a:r>
            <a:r>
              <a:rPr lang="en-GB" b="1" dirty="0"/>
              <a:t>type inference </a:t>
            </a:r>
            <a:r>
              <a:rPr lang="en-GB" dirty="0"/>
              <a:t>have now rightly occupied their place as practical core techniques in nearly all programming languages</a:t>
            </a:r>
            <a:endParaRPr lang="en-GB" sz="600" dirty="0"/>
          </a:p>
          <a:p>
            <a:pPr>
              <a:lnSpc>
                <a:spcPct val="120000"/>
              </a:lnSpc>
            </a:pPr>
            <a:r>
              <a:rPr lang="en-GB" dirty="0"/>
              <a:t>F# has been a part of this story since 2003</a:t>
            </a:r>
          </a:p>
          <a:p>
            <a:pPr lvl="1">
              <a:lnSpc>
                <a:spcPct val="120000"/>
              </a:lnSpc>
            </a:pPr>
            <a:r>
              <a:rPr lang="en-GB" dirty="0"/>
              <a:t>Part of the reaction of the functional tribe to the OO tidal wave</a:t>
            </a:r>
          </a:p>
          <a:p>
            <a:pPr lvl="1">
              <a:lnSpc>
                <a:spcPct val="120000"/>
              </a:lnSpc>
            </a:pPr>
            <a:r>
              <a:rPr lang="en-GB" dirty="0"/>
              <a:t>Stayed true to its core design goals</a:t>
            </a:r>
          </a:p>
          <a:p>
            <a:pPr lvl="1">
              <a:lnSpc>
                <a:spcPct val="120000"/>
              </a:lnSpc>
            </a:pPr>
            <a:r>
              <a:rPr lang="en-GB" dirty="0"/>
              <a:t>Many practical additions to the expression-oriented, statically typed paradigm</a:t>
            </a:r>
          </a:p>
          <a:p>
            <a:pPr lvl="1">
              <a:lnSpc>
                <a:spcPct val="120000"/>
              </a:lnSpc>
            </a:pPr>
            <a:r>
              <a:rPr lang="en-GB" dirty="0"/>
              <a:t>A strong user base and a secure future</a:t>
            </a:r>
            <a:endParaRPr lang="en-GB" sz="1300" dirty="0"/>
          </a:p>
          <a:p>
            <a:pPr marL="0" indent="0">
              <a:lnSpc>
                <a:spcPct val="120000"/>
              </a:lnSpc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1336435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EA48F64-2690-47C9-B646-80D6CED04A02}"/>
              </a:ext>
            </a:extLst>
          </p:cNvPr>
          <p:cNvSpPr txBox="1"/>
          <p:nvPr/>
        </p:nvSpPr>
        <p:spPr>
          <a:xfrm>
            <a:off x="782927" y="1413063"/>
            <a:ext cx="4665543" cy="489364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8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The golden thread is the simplicity of the core experience, e.g.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800" kern="0" dirty="0">
              <a:solidFill>
                <a:srgbClr val="000000"/>
              </a:solidFill>
              <a:latin typeface="Calibri"/>
            </a:endParaRPr>
          </a:p>
          <a:p>
            <a:pPr lvl="1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dirty="0">
                <a:solidFill>
                  <a:srgbClr val="000000"/>
                </a:solidFill>
                <a:latin typeface="Candara" panose="020E0502030303020204" pitchFamily="34" charset="0"/>
              </a:rPr>
              <a:t>let f x = (x, x)</a:t>
            </a:r>
          </a:p>
          <a:p>
            <a:pPr lvl="1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b="0" i="0" u="none" strike="noStrike" kern="1200" cap="none" spc="0" baseline="0" dirty="0">
                <a:solidFill>
                  <a:srgbClr val="000000"/>
                </a:solidFill>
                <a:uFillTx/>
                <a:latin typeface="Candara" panose="020E0502030303020204" pitchFamily="34" charset="0"/>
              </a:rPr>
              <a:t>type term = T of string * term list</a:t>
            </a:r>
          </a:p>
          <a:p>
            <a:pPr lvl="1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dirty="0">
                <a:solidFill>
                  <a:srgbClr val="000000"/>
                </a:solidFill>
                <a:latin typeface="Candara" panose="020E0502030303020204" pitchFamily="34" charset="0"/>
              </a:rPr>
              <a:t>…</a:t>
            </a:r>
            <a:endParaRPr lang="en-GB" sz="2000" b="0" i="0" u="none" strike="noStrike" kern="1200" cap="none" spc="0" baseline="0" dirty="0">
              <a:solidFill>
                <a:srgbClr val="000000"/>
              </a:solidFill>
              <a:uFillTx/>
              <a:latin typeface="Candara" panose="020E0502030303020204" pitchFamily="34" charset="0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8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  <a:p>
            <a:pPr marL="0" marR="0" lvl="0" indent="0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8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Milner, Newey, Morris saw this in 1970, I personally experienced it in 1992, and it’s stayed true.</a:t>
            </a:r>
          </a:p>
        </p:txBody>
      </p:sp>
      <p:pic>
        <p:nvPicPr>
          <p:cNvPr id="3" name="Picture 2" descr="Tweak the Golden Thread ">
            <a:extLst>
              <a:ext uri="{FF2B5EF4-FFF2-40B4-BE49-F238E27FC236}">
                <a16:creationId xmlns:a16="http://schemas.microsoft.com/office/drawing/2014/main" id="{B7E605E6-BB40-49F0-AB91-43A7056E42B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157182" y="1132621"/>
            <a:ext cx="3690573" cy="4927116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179038649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EA48F64-2690-47C9-B646-80D6CED04A02}"/>
              </a:ext>
            </a:extLst>
          </p:cNvPr>
          <p:cNvSpPr txBox="1"/>
          <p:nvPr/>
        </p:nvSpPr>
        <p:spPr>
          <a:xfrm>
            <a:off x="845450" y="2061740"/>
            <a:ext cx="4665543" cy="267765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lvl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800" dirty="0"/>
              <a:t>This golden thread of strongly-typed functional programming will appeal far into the future</a:t>
            </a:r>
          </a:p>
          <a:p>
            <a:pPr lvl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8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  <a:p>
            <a:pPr lvl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800" dirty="0">
              <a:solidFill>
                <a:srgbClr val="000000"/>
              </a:solidFill>
              <a:latin typeface="Calibri"/>
            </a:endParaRPr>
          </a:p>
          <a:p>
            <a:pPr lvl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8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Thanks!</a:t>
            </a:r>
          </a:p>
        </p:txBody>
      </p:sp>
      <p:pic>
        <p:nvPicPr>
          <p:cNvPr id="3" name="Picture 2" descr="Tweak the Golden Thread ">
            <a:extLst>
              <a:ext uri="{FF2B5EF4-FFF2-40B4-BE49-F238E27FC236}">
                <a16:creationId xmlns:a16="http://schemas.microsoft.com/office/drawing/2014/main" id="{B7E605E6-BB40-49F0-AB91-43A7056E42B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157182" y="1132621"/>
            <a:ext cx="3690573" cy="4927116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182770313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145430-AEB5-4479-AAE0-166B6E0C3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Backup slides</a:t>
            </a:r>
          </a:p>
        </p:txBody>
      </p:sp>
    </p:spTree>
    <p:extLst>
      <p:ext uri="{BB962C8B-B14F-4D97-AF65-F5344CB8AC3E}">
        <p14:creationId xmlns:p14="http://schemas.microsoft.com/office/powerpoint/2010/main" val="131003300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81CD819-139A-4173-8733-5DE87CE54FD6}"/>
              </a:ext>
            </a:extLst>
          </p:cNvPr>
          <p:cNvSpPr txBox="1"/>
          <p:nvPr/>
        </p:nvSpPr>
        <p:spPr>
          <a:xfrm>
            <a:off x="2602830" y="1536173"/>
            <a:ext cx="6986336" cy="193899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F# 1.0 – 5.0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4000" b="0" i="0" u="none" strike="noStrike" kern="0" cap="none" spc="0" baseline="0">
              <a:solidFill>
                <a:srgbClr val="000000"/>
              </a:solidFill>
              <a:uFillTx/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Dialectics in Action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6">
            <a:extLst>
              <a:ext uri="{FF2B5EF4-FFF2-40B4-BE49-F238E27FC236}">
                <a16:creationId xmlns:a16="http://schemas.microsoft.com/office/drawing/2014/main" id="{99E90972-8AFE-4371-A606-FF3CA5DB069E}"/>
              </a:ext>
            </a:extLst>
          </p:cNvPr>
          <p:cNvGrpSpPr/>
          <p:nvPr/>
        </p:nvGrpSpPr>
        <p:grpSpPr>
          <a:xfrm>
            <a:off x="633212" y="490173"/>
            <a:ext cx="10790221" cy="3082917"/>
            <a:chOff x="633212" y="490173"/>
            <a:chExt cx="10790221" cy="3082917"/>
          </a:xfrm>
        </p:grpSpPr>
        <p:sp>
          <p:nvSpPr>
            <p:cNvPr id="3" name="Freeform 7">
              <a:extLst>
                <a:ext uri="{FF2B5EF4-FFF2-40B4-BE49-F238E27FC236}">
                  <a16:creationId xmlns:a16="http://schemas.microsoft.com/office/drawing/2014/main" id="{896BF209-3131-45F3-87EE-114E62B19EAD}"/>
                </a:ext>
              </a:extLst>
            </p:cNvPr>
            <p:cNvSpPr/>
            <p:nvPr/>
          </p:nvSpPr>
          <p:spPr>
            <a:xfrm>
              <a:off x="633212" y="490173"/>
              <a:ext cx="4299399" cy="3082917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5138199"/>
                <a:gd name="f7" fmla="val 3082919"/>
                <a:gd name="f8" fmla="+- 0 0 -90"/>
                <a:gd name="f9" fmla="*/ f3 1 5138199"/>
                <a:gd name="f10" fmla="*/ f4 1 3082919"/>
                <a:gd name="f11" fmla="val f5"/>
                <a:gd name="f12" fmla="val f6"/>
                <a:gd name="f13" fmla="val f7"/>
                <a:gd name="f14" fmla="*/ f8 f0 1"/>
                <a:gd name="f15" fmla="+- f13 0 f11"/>
                <a:gd name="f16" fmla="+- f12 0 f11"/>
                <a:gd name="f17" fmla="*/ f14 1 f2"/>
                <a:gd name="f18" fmla="*/ f16 1 5138199"/>
                <a:gd name="f19" fmla="*/ f15 1 3082919"/>
                <a:gd name="f20" fmla="*/ 0 f16 1"/>
                <a:gd name="f21" fmla="*/ 0 f15 1"/>
                <a:gd name="f22" fmla="*/ 5138199 f16 1"/>
                <a:gd name="f23" fmla="*/ 3082919 f15 1"/>
                <a:gd name="f24" fmla="+- f17 0 f1"/>
                <a:gd name="f25" fmla="*/ f20 1 5138199"/>
                <a:gd name="f26" fmla="*/ f21 1 3082919"/>
                <a:gd name="f27" fmla="*/ f22 1 5138199"/>
                <a:gd name="f28" fmla="*/ f23 1 3082919"/>
                <a:gd name="f29" fmla="*/ f11 1 f18"/>
                <a:gd name="f30" fmla="*/ f12 1 f18"/>
                <a:gd name="f31" fmla="*/ f11 1 f19"/>
                <a:gd name="f32" fmla="*/ f13 1 f19"/>
                <a:gd name="f33" fmla="*/ f25 1 f18"/>
                <a:gd name="f34" fmla="*/ f26 1 f19"/>
                <a:gd name="f35" fmla="*/ f27 1 f18"/>
                <a:gd name="f36" fmla="*/ f28 1 f19"/>
                <a:gd name="f37" fmla="*/ f29 f9 1"/>
                <a:gd name="f38" fmla="*/ f30 f9 1"/>
                <a:gd name="f39" fmla="*/ f32 f10 1"/>
                <a:gd name="f40" fmla="*/ f31 f10 1"/>
                <a:gd name="f41" fmla="*/ f33 f9 1"/>
                <a:gd name="f42" fmla="*/ f34 f10 1"/>
                <a:gd name="f43" fmla="*/ f35 f9 1"/>
                <a:gd name="f44" fmla="*/ f36 f1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4">
                  <a:pos x="f41" y="f42"/>
                </a:cxn>
                <a:cxn ang="f24">
                  <a:pos x="f43" y="f42"/>
                </a:cxn>
                <a:cxn ang="f24">
                  <a:pos x="f43" y="f44"/>
                </a:cxn>
                <a:cxn ang="f24">
                  <a:pos x="f41" y="f44"/>
                </a:cxn>
                <a:cxn ang="f24">
                  <a:pos x="f41" y="f42"/>
                </a:cxn>
              </a:cxnLst>
              <a:rect l="f37" t="f40" r="f38" b="f39"/>
              <a:pathLst>
                <a:path w="5138199" h="3082919">
                  <a:moveTo>
                    <a:pt x="f5" y="f5"/>
                  </a:moveTo>
                  <a:lnTo>
                    <a:pt x="f6" y="f5"/>
                  </a:lnTo>
                  <a:lnTo>
                    <a:pt x="f6" y="f7"/>
                  </a:lnTo>
                  <a:lnTo>
                    <a:pt x="f5" y="f7"/>
                  </a:lnTo>
                  <a:lnTo>
                    <a:pt x="f5" y="f5"/>
                  </a:lnTo>
                  <a:close/>
                </a:path>
              </a:pathLst>
            </a:custGeom>
            <a:solidFill>
              <a:srgbClr val="9BBB59"/>
            </a:solidFill>
            <a:ln w="25402" cap="flat">
              <a:solidFill>
                <a:srgbClr val="FFFFFF"/>
              </a:solidFill>
              <a:prstDash val="solid"/>
              <a:miter/>
            </a:ln>
          </p:spPr>
          <p:txBody>
            <a:bodyPr vert="horz" wrap="square" lIns="247646" tIns="247646" rIns="247646" bIns="247646" anchor="ctr" anchorCtr="1" compatLnSpc="1">
              <a:noAutofit/>
            </a:bodyPr>
            <a:lstStyle/>
            <a:p>
              <a:pPr marL="0" marR="0" lvl="0" indent="0" algn="ctr" defTabSz="2889247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25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6000" dirty="0">
                  <a:solidFill>
                    <a:srgbClr val="FFFFFF"/>
                  </a:solidFill>
                  <a:latin typeface="Segoe UI Light" pitchFamily="34"/>
                </a:rPr>
                <a:t>Academia</a:t>
              </a:r>
              <a:endParaRPr lang="en-GB" sz="6000" b="0" i="0" u="none" strike="noStrike" kern="1200" cap="none" spc="0" baseline="0" dirty="0">
                <a:solidFill>
                  <a:srgbClr val="FFFFFF"/>
                </a:solidFill>
                <a:uFillTx/>
                <a:latin typeface="Segoe UI Light" pitchFamily="34"/>
              </a:endParaRPr>
            </a:p>
          </p:txBody>
        </p:sp>
        <p:sp>
          <p:nvSpPr>
            <p:cNvPr id="4" name="Freeform 8">
              <a:extLst>
                <a:ext uri="{FF2B5EF4-FFF2-40B4-BE49-F238E27FC236}">
                  <a16:creationId xmlns:a16="http://schemas.microsoft.com/office/drawing/2014/main" id="{7F3B4C1E-C000-4CEB-B619-9541BD2D6285}"/>
                </a:ext>
              </a:extLst>
            </p:cNvPr>
            <p:cNvSpPr/>
            <p:nvPr/>
          </p:nvSpPr>
          <p:spPr>
            <a:xfrm>
              <a:off x="7250807" y="490173"/>
              <a:ext cx="4172626" cy="3082917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5138199"/>
                <a:gd name="f7" fmla="val 3082919"/>
                <a:gd name="f8" fmla="+- 0 0 -90"/>
                <a:gd name="f9" fmla="*/ f3 1 5138199"/>
                <a:gd name="f10" fmla="*/ f4 1 3082919"/>
                <a:gd name="f11" fmla="val f5"/>
                <a:gd name="f12" fmla="val f6"/>
                <a:gd name="f13" fmla="val f7"/>
                <a:gd name="f14" fmla="*/ f8 f0 1"/>
                <a:gd name="f15" fmla="+- f13 0 f11"/>
                <a:gd name="f16" fmla="+- f12 0 f11"/>
                <a:gd name="f17" fmla="*/ f14 1 f2"/>
                <a:gd name="f18" fmla="*/ f16 1 5138199"/>
                <a:gd name="f19" fmla="*/ f15 1 3082919"/>
                <a:gd name="f20" fmla="*/ 0 f16 1"/>
                <a:gd name="f21" fmla="*/ 0 f15 1"/>
                <a:gd name="f22" fmla="*/ 5138199 f16 1"/>
                <a:gd name="f23" fmla="*/ 3082919 f15 1"/>
                <a:gd name="f24" fmla="+- f17 0 f1"/>
                <a:gd name="f25" fmla="*/ f20 1 5138199"/>
                <a:gd name="f26" fmla="*/ f21 1 3082919"/>
                <a:gd name="f27" fmla="*/ f22 1 5138199"/>
                <a:gd name="f28" fmla="*/ f23 1 3082919"/>
                <a:gd name="f29" fmla="*/ f11 1 f18"/>
                <a:gd name="f30" fmla="*/ f12 1 f18"/>
                <a:gd name="f31" fmla="*/ f11 1 f19"/>
                <a:gd name="f32" fmla="*/ f13 1 f19"/>
                <a:gd name="f33" fmla="*/ f25 1 f18"/>
                <a:gd name="f34" fmla="*/ f26 1 f19"/>
                <a:gd name="f35" fmla="*/ f27 1 f18"/>
                <a:gd name="f36" fmla="*/ f28 1 f19"/>
                <a:gd name="f37" fmla="*/ f29 f9 1"/>
                <a:gd name="f38" fmla="*/ f30 f9 1"/>
                <a:gd name="f39" fmla="*/ f32 f10 1"/>
                <a:gd name="f40" fmla="*/ f31 f10 1"/>
                <a:gd name="f41" fmla="*/ f33 f9 1"/>
                <a:gd name="f42" fmla="*/ f34 f10 1"/>
                <a:gd name="f43" fmla="*/ f35 f9 1"/>
                <a:gd name="f44" fmla="*/ f36 f1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4">
                  <a:pos x="f41" y="f42"/>
                </a:cxn>
                <a:cxn ang="f24">
                  <a:pos x="f43" y="f42"/>
                </a:cxn>
                <a:cxn ang="f24">
                  <a:pos x="f43" y="f44"/>
                </a:cxn>
                <a:cxn ang="f24">
                  <a:pos x="f41" y="f44"/>
                </a:cxn>
                <a:cxn ang="f24">
                  <a:pos x="f41" y="f42"/>
                </a:cxn>
              </a:cxnLst>
              <a:rect l="f37" t="f40" r="f38" b="f39"/>
              <a:pathLst>
                <a:path w="5138199" h="3082919">
                  <a:moveTo>
                    <a:pt x="f5" y="f5"/>
                  </a:moveTo>
                  <a:lnTo>
                    <a:pt x="f6" y="f5"/>
                  </a:lnTo>
                  <a:lnTo>
                    <a:pt x="f6" y="f7"/>
                  </a:lnTo>
                  <a:lnTo>
                    <a:pt x="f5" y="f7"/>
                  </a:lnTo>
                  <a:lnTo>
                    <a:pt x="f5" y="f5"/>
                  </a:lnTo>
                  <a:close/>
                </a:path>
              </a:pathLst>
            </a:custGeom>
            <a:solidFill>
              <a:srgbClr val="8064A2"/>
            </a:solidFill>
            <a:ln w="25402" cap="flat">
              <a:solidFill>
                <a:srgbClr val="FFFFFF"/>
              </a:solidFill>
              <a:prstDash val="solid"/>
              <a:miter/>
            </a:ln>
          </p:spPr>
          <p:txBody>
            <a:bodyPr vert="horz" wrap="square" lIns="247646" tIns="247646" rIns="247646" bIns="247646" anchor="ctr" anchorCtr="1" compatLnSpc="1">
              <a:noAutofit/>
            </a:bodyPr>
            <a:lstStyle/>
            <a:p>
              <a:pPr marL="0" marR="0" lvl="0" indent="0" algn="ctr" defTabSz="2889247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25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6000" b="0" i="0" u="none" strike="noStrike" kern="1200" cap="none" spc="0" baseline="0" dirty="0">
                  <a:solidFill>
                    <a:srgbClr val="FFFFFF"/>
                  </a:solidFill>
                  <a:uFillTx/>
                  <a:latin typeface="Segoe UI Light" pitchFamily="34"/>
                </a:rPr>
                <a:t>Industry/</a:t>
              </a:r>
            </a:p>
            <a:p>
              <a:pPr marL="0" marR="0" lvl="0" indent="0" algn="ctr" defTabSz="2889247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25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6000" b="0" i="0" u="none" strike="noStrike" kern="1200" cap="none" spc="0" baseline="0" dirty="0">
                  <a:solidFill>
                    <a:srgbClr val="FFFFFF"/>
                  </a:solidFill>
                  <a:uFillTx/>
                  <a:latin typeface="Segoe UI Light" pitchFamily="34"/>
                </a:rPr>
                <a:t>Reality</a:t>
              </a:r>
            </a:p>
          </p:txBody>
        </p:sp>
      </p:grpSp>
      <p:sp>
        <p:nvSpPr>
          <p:cNvPr id="5" name="Left-Right Arrow 9">
            <a:extLst>
              <a:ext uri="{FF2B5EF4-FFF2-40B4-BE49-F238E27FC236}">
                <a16:creationId xmlns:a16="http://schemas.microsoft.com/office/drawing/2014/main" id="{7BF02B58-4705-47A8-9981-BCD361FD51B6}"/>
              </a:ext>
            </a:extLst>
          </p:cNvPr>
          <p:cNvSpPr/>
          <p:nvPr/>
        </p:nvSpPr>
        <p:spPr>
          <a:xfrm>
            <a:off x="5280339" y="1738649"/>
            <a:ext cx="1622739" cy="643947"/>
          </a:xfrm>
          <a:custGeom>
            <a:avLst>
              <a:gd name="f9" fmla="val 50000"/>
              <a:gd name="f10" fmla="val 500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ss"/>
              <a:gd name="f8" fmla="val 0"/>
              <a:gd name="f9" fmla="val 50000"/>
              <a:gd name="f10" fmla="val 50000"/>
              <a:gd name="f11" fmla="+- 0 0 -360"/>
              <a:gd name="f12" fmla="+- 0 0 -180"/>
              <a:gd name="f13" fmla="abs f5"/>
              <a:gd name="f14" fmla="abs f6"/>
              <a:gd name="f15" fmla="abs f7"/>
              <a:gd name="f16" fmla="val f8"/>
              <a:gd name="f17" fmla="val f9"/>
              <a:gd name="f18" fmla="val f10"/>
              <a:gd name="f19" fmla="*/ f11 f2 1"/>
              <a:gd name="f20" fmla="*/ f12 f2 1"/>
              <a:gd name="f21" fmla="?: f13 f5 1"/>
              <a:gd name="f22" fmla="?: f14 f6 1"/>
              <a:gd name="f23" fmla="?: f15 f7 1"/>
              <a:gd name="f24" fmla="*/ f19 1 f4"/>
              <a:gd name="f25" fmla="*/ f20 1 f4"/>
              <a:gd name="f26" fmla="*/ f21 1 21600"/>
              <a:gd name="f27" fmla="*/ f22 1 21600"/>
              <a:gd name="f28" fmla="*/ 21600 f21 1"/>
              <a:gd name="f29" fmla="*/ 21600 f22 1"/>
              <a:gd name="f30" fmla="+- f24 0 f3"/>
              <a:gd name="f31" fmla="+- f25 0 f3"/>
              <a:gd name="f32" fmla="min f27 f26"/>
              <a:gd name="f33" fmla="*/ f28 1 f23"/>
              <a:gd name="f34" fmla="*/ f29 1 f23"/>
              <a:gd name="f35" fmla="val f33"/>
              <a:gd name="f36" fmla="val f34"/>
              <a:gd name="f37" fmla="*/ f16 f32 1"/>
              <a:gd name="f38" fmla="+- f36 0 f16"/>
              <a:gd name="f39" fmla="+- f35 0 f16"/>
              <a:gd name="f40" fmla="*/ f35 f32 1"/>
              <a:gd name="f41" fmla="*/ f36 f32 1"/>
              <a:gd name="f42" fmla="*/ f38 1 2"/>
              <a:gd name="f43" fmla="*/ f39 1 2"/>
              <a:gd name="f44" fmla="min f39 f38"/>
              <a:gd name="f45" fmla="*/ f38 f17 1"/>
              <a:gd name="f46" fmla="+- f16 f42 0"/>
              <a:gd name="f47" fmla="+- f16 f43 0"/>
              <a:gd name="f48" fmla="*/ f44 f18 1"/>
              <a:gd name="f49" fmla="*/ f45 1 200000"/>
              <a:gd name="f50" fmla="*/ f48 1 100000"/>
              <a:gd name="f51" fmla="+- f46 0 f49"/>
              <a:gd name="f52" fmla="+- f46 f49 0"/>
              <a:gd name="f53" fmla="*/ f46 f32 1"/>
              <a:gd name="f54" fmla="*/ f47 f32 1"/>
              <a:gd name="f55" fmla="+- f35 0 f50"/>
              <a:gd name="f56" fmla="*/ f51 f50 1"/>
              <a:gd name="f57" fmla="*/ f51 f32 1"/>
              <a:gd name="f58" fmla="*/ f52 f32 1"/>
              <a:gd name="f59" fmla="*/ f50 f32 1"/>
              <a:gd name="f60" fmla="*/ f56 1 f42"/>
              <a:gd name="f61" fmla="*/ f55 f32 1"/>
              <a:gd name="f62" fmla="+- f50 0 f60"/>
              <a:gd name="f63" fmla="+- f55 f60 0"/>
              <a:gd name="f64" fmla="*/ f62 f32 1"/>
              <a:gd name="f65" fmla="*/ f63 f32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61" y="f37"/>
              </a:cxn>
              <a:cxn ang="f30">
                <a:pos x="f54" y="f57"/>
              </a:cxn>
              <a:cxn ang="f30">
                <a:pos x="f59" y="f37"/>
              </a:cxn>
              <a:cxn ang="f31">
                <a:pos x="f59" y="f41"/>
              </a:cxn>
              <a:cxn ang="f31">
                <a:pos x="f54" y="f58"/>
              </a:cxn>
              <a:cxn ang="f31">
                <a:pos x="f61" y="f41"/>
              </a:cxn>
            </a:cxnLst>
            <a:rect l="f64" t="f57" r="f65" b="f58"/>
            <a:pathLst>
              <a:path>
                <a:moveTo>
                  <a:pt x="f37" y="f53"/>
                </a:moveTo>
                <a:lnTo>
                  <a:pt x="f59" y="f37"/>
                </a:lnTo>
                <a:lnTo>
                  <a:pt x="f59" y="f57"/>
                </a:lnTo>
                <a:lnTo>
                  <a:pt x="f61" y="f57"/>
                </a:lnTo>
                <a:lnTo>
                  <a:pt x="f61" y="f37"/>
                </a:lnTo>
                <a:lnTo>
                  <a:pt x="f40" y="f53"/>
                </a:lnTo>
                <a:lnTo>
                  <a:pt x="f61" y="f41"/>
                </a:lnTo>
                <a:lnTo>
                  <a:pt x="f61" y="f58"/>
                </a:lnTo>
                <a:lnTo>
                  <a:pt x="f59" y="f58"/>
                </a:lnTo>
                <a:lnTo>
                  <a:pt x="f59" y="f41"/>
                </a:lnTo>
                <a:close/>
              </a:path>
            </a:pathLst>
          </a:custGeom>
          <a:noFill/>
          <a:ln w="9528" cap="flat">
            <a:solidFill>
              <a:srgbClr val="333333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98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200" b="0" i="0" u="none" strike="noStrike" kern="1200" cap="none" spc="0" baseline="0">
              <a:solidFill>
                <a:srgbClr val="000000"/>
              </a:solidFill>
              <a:uFillTx/>
              <a:latin typeface="Segoe Light" pitchFamily="34"/>
            </a:endParaRPr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FE40BAE3-96AD-4F60-A558-9E0F41706326}"/>
              </a:ext>
            </a:extLst>
          </p:cNvPr>
          <p:cNvSpPr/>
          <p:nvPr/>
        </p:nvSpPr>
        <p:spPr>
          <a:xfrm>
            <a:off x="5388321" y="3174513"/>
            <a:ext cx="1406767" cy="1422404"/>
          </a:xfrm>
          <a:custGeom>
            <a:avLst>
              <a:gd name="f0" fmla="val 10919"/>
              <a:gd name="f1" fmla="val 54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val 10800"/>
              <a:gd name="f10" fmla="+- 0 0 -270"/>
              <a:gd name="f11" fmla="+- 0 0 -90"/>
              <a:gd name="f12" fmla="*/ f5 1 21600"/>
              <a:gd name="f13" fmla="*/ f6 1 21600"/>
              <a:gd name="f14" fmla="pin 0 f1 10800"/>
              <a:gd name="f15" fmla="pin 0 f0 21600"/>
              <a:gd name="f16" fmla="*/ f10 f2 1"/>
              <a:gd name="f17" fmla="*/ f11 f2 1"/>
              <a:gd name="f18" fmla="val f14"/>
              <a:gd name="f19" fmla="val f15"/>
              <a:gd name="f20" fmla="+- 21600 0 f14"/>
              <a:gd name="f21" fmla="*/ f14 f12 1"/>
              <a:gd name="f22" fmla="*/ f15 f13 1"/>
              <a:gd name="f23" fmla="*/ 0 f13 1"/>
              <a:gd name="f24" fmla="*/ 0 f12 1"/>
              <a:gd name="f25" fmla="*/ f16 1 f4"/>
              <a:gd name="f26" fmla="*/ 21600 f12 1"/>
              <a:gd name="f27" fmla="*/ f17 1 f4"/>
              <a:gd name="f28" fmla="+- 21600 0 f19"/>
              <a:gd name="f29" fmla="*/ f18 f12 1"/>
              <a:gd name="f30" fmla="*/ f20 f12 1"/>
              <a:gd name="f31" fmla="*/ f19 f13 1"/>
              <a:gd name="f32" fmla="+- f25 0 f3"/>
              <a:gd name="f33" fmla="+- f27 0 f3"/>
              <a:gd name="f34" fmla="*/ f28 f18 1"/>
              <a:gd name="f35" fmla="*/ f34 1 10800"/>
              <a:gd name="f36" fmla="+- f19 f35 0"/>
              <a:gd name="f37" fmla="*/ f36 f13 1"/>
            </a:gdLst>
            <a:ahLst>
              <a:ahXY gdRefX="f1" minX="f7" maxX="f9" gdRefY="f0" minY="f7" maxY="f8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24" y="f31"/>
              </a:cxn>
              <a:cxn ang="f33">
                <a:pos x="f26" y="f31"/>
              </a:cxn>
            </a:cxnLst>
            <a:rect l="f29" t="f23" r="f30" b="f37"/>
            <a:pathLst>
              <a:path w="21600" h="21600">
                <a:moveTo>
                  <a:pt x="f18" y="f7"/>
                </a:moveTo>
                <a:lnTo>
                  <a:pt x="f18" y="f19"/>
                </a:lnTo>
                <a:lnTo>
                  <a:pt x="f7" y="f19"/>
                </a:lnTo>
                <a:lnTo>
                  <a:pt x="f9" y="f8"/>
                </a:lnTo>
                <a:lnTo>
                  <a:pt x="f8" y="f19"/>
                </a:lnTo>
                <a:lnTo>
                  <a:pt x="f20" y="f19"/>
                </a:lnTo>
                <a:lnTo>
                  <a:pt x="f20" y="f7"/>
                </a:lnTo>
                <a:close/>
              </a:path>
            </a:pathLst>
          </a:custGeom>
          <a:solidFill>
            <a:srgbClr val="FFFFFF"/>
          </a:solidFill>
          <a:ln w="9528" cap="flat">
            <a:solidFill>
              <a:srgbClr val="BE4B48"/>
            </a:solidFill>
            <a:prstDash val="solid"/>
            <a:miter/>
          </a:ln>
          <a:effectLst>
            <a:outerShdw dist="22997" dir="5400000" algn="tl">
              <a:srgbClr val="000000">
                <a:alpha val="35000"/>
              </a:srgbClr>
            </a:outerShdw>
          </a:effectLst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98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200" b="0" i="0" u="none" strike="noStrike" kern="1200" cap="none" spc="0" baseline="0">
              <a:solidFill>
                <a:srgbClr val="000000"/>
              </a:solidFill>
              <a:uFillTx/>
              <a:latin typeface="Segoe Light" pitchFamily="34"/>
            </a:endParaRPr>
          </a:p>
        </p:txBody>
      </p:sp>
      <p:sp>
        <p:nvSpPr>
          <p:cNvPr id="7" name="TextBox 10">
            <a:extLst>
              <a:ext uri="{FF2B5EF4-FFF2-40B4-BE49-F238E27FC236}">
                <a16:creationId xmlns:a16="http://schemas.microsoft.com/office/drawing/2014/main" id="{3E7F3E55-0FC5-475A-939B-D12B788DB07D}"/>
              </a:ext>
            </a:extLst>
          </p:cNvPr>
          <p:cNvSpPr txBox="1"/>
          <p:nvPr/>
        </p:nvSpPr>
        <p:spPr>
          <a:xfrm>
            <a:off x="3450243" y="5229471"/>
            <a:ext cx="5282921" cy="738664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0" tIns="0" rIns="0" bIns="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800" b="0" i="0" u="none" strike="noStrike" kern="1200" cap="none" spc="0" baseline="0" dirty="0">
                <a:solidFill>
                  <a:srgbClr val="000000"/>
                </a:solidFill>
                <a:uFillTx/>
                <a:latin typeface="Segoe Light" pitchFamily="34"/>
              </a:rPr>
              <a:t>Microsoft Research</a:t>
            </a:r>
          </a:p>
        </p:txBody>
      </p:sp>
    </p:spTree>
    <p:extLst>
      <p:ext uri="{BB962C8B-B14F-4D97-AF65-F5344CB8AC3E}">
        <p14:creationId xmlns:p14="http://schemas.microsoft.com/office/powerpoint/2010/main" val="333778651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77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6">
            <a:extLst>
              <a:ext uri="{FF2B5EF4-FFF2-40B4-BE49-F238E27FC236}">
                <a16:creationId xmlns:a16="http://schemas.microsoft.com/office/drawing/2014/main" id="{99E90972-8AFE-4371-A606-FF3CA5DB069E}"/>
              </a:ext>
            </a:extLst>
          </p:cNvPr>
          <p:cNvGrpSpPr/>
          <p:nvPr/>
        </p:nvGrpSpPr>
        <p:grpSpPr>
          <a:xfrm>
            <a:off x="633212" y="490173"/>
            <a:ext cx="10790221" cy="3082917"/>
            <a:chOff x="633212" y="490173"/>
            <a:chExt cx="10790221" cy="3082917"/>
          </a:xfrm>
        </p:grpSpPr>
        <p:sp>
          <p:nvSpPr>
            <p:cNvPr id="3" name="Freeform 7">
              <a:extLst>
                <a:ext uri="{FF2B5EF4-FFF2-40B4-BE49-F238E27FC236}">
                  <a16:creationId xmlns:a16="http://schemas.microsoft.com/office/drawing/2014/main" id="{896BF209-3131-45F3-87EE-114E62B19EAD}"/>
                </a:ext>
              </a:extLst>
            </p:cNvPr>
            <p:cNvSpPr/>
            <p:nvPr/>
          </p:nvSpPr>
          <p:spPr>
            <a:xfrm>
              <a:off x="633212" y="490173"/>
              <a:ext cx="4299399" cy="3082917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5138199"/>
                <a:gd name="f7" fmla="val 3082919"/>
                <a:gd name="f8" fmla="+- 0 0 -90"/>
                <a:gd name="f9" fmla="*/ f3 1 5138199"/>
                <a:gd name="f10" fmla="*/ f4 1 3082919"/>
                <a:gd name="f11" fmla="val f5"/>
                <a:gd name="f12" fmla="val f6"/>
                <a:gd name="f13" fmla="val f7"/>
                <a:gd name="f14" fmla="*/ f8 f0 1"/>
                <a:gd name="f15" fmla="+- f13 0 f11"/>
                <a:gd name="f16" fmla="+- f12 0 f11"/>
                <a:gd name="f17" fmla="*/ f14 1 f2"/>
                <a:gd name="f18" fmla="*/ f16 1 5138199"/>
                <a:gd name="f19" fmla="*/ f15 1 3082919"/>
                <a:gd name="f20" fmla="*/ 0 f16 1"/>
                <a:gd name="f21" fmla="*/ 0 f15 1"/>
                <a:gd name="f22" fmla="*/ 5138199 f16 1"/>
                <a:gd name="f23" fmla="*/ 3082919 f15 1"/>
                <a:gd name="f24" fmla="+- f17 0 f1"/>
                <a:gd name="f25" fmla="*/ f20 1 5138199"/>
                <a:gd name="f26" fmla="*/ f21 1 3082919"/>
                <a:gd name="f27" fmla="*/ f22 1 5138199"/>
                <a:gd name="f28" fmla="*/ f23 1 3082919"/>
                <a:gd name="f29" fmla="*/ f11 1 f18"/>
                <a:gd name="f30" fmla="*/ f12 1 f18"/>
                <a:gd name="f31" fmla="*/ f11 1 f19"/>
                <a:gd name="f32" fmla="*/ f13 1 f19"/>
                <a:gd name="f33" fmla="*/ f25 1 f18"/>
                <a:gd name="f34" fmla="*/ f26 1 f19"/>
                <a:gd name="f35" fmla="*/ f27 1 f18"/>
                <a:gd name="f36" fmla="*/ f28 1 f19"/>
                <a:gd name="f37" fmla="*/ f29 f9 1"/>
                <a:gd name="f38" fmla="*/ f30 f9 1"/>
                <a:gd name="f39" fmla="*/ f32 f10 1"/>
                <a:gd name="f40" fmla="*/ f31 f10 1"/>
                <a:gd name="f41" fmla="*/ f33 f9 1"/>
                <a:gd name="f42" fmla="*/ f34 f10 1"/>
                <a:gd name="f43" fmla="*/ f35 f9 1"/>
                <a:gd name="f44" fmla="*/ f36 f1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4">
                  <a:pos x="f41" y="f42"/>
                </a:cxn>
                <a:cxn ang="f24">
                  <a:pos x="f43" y="f42"/>
                </a:cxn>
                <a:cxn ang="f24">
                  <a:pos x="f43" y="f44"/>
                </a:cxn>
                <a:cxn ang="f24">
                  <a:pos x="f41" y="f44"/>
                </a:cxn>
                <a:cxn ang="f24">
                  <a:pos x="f41" y="f42"/>
                </a:cxn>
              </a:cxnLst>
              <a:rect l="f37" t="f40" r="f38" b="f39"/>
              <a:pathLst>
                <a:path w="5138199" h="3082919">
                  <a:moveTo>
                    <a:pt x="f5" y="f5"/>
                  </a:moveTo>
                  <a:lnTo>
                    <a:pt x="f6" y="f5"/>
                  </a:lnTo>
                  <a:lnTo>
                    <a:pt x="f6" y="f7"/>
                  </a:lnTo>
                  <a:lnTo>
                    <a:pt x="f5" y="f7"/>
                  </a:lnTo>
                  <a:lnTo>
                    <a:pt x="f5" y="f5"/>
                  </a:lnTo>
                  <a:close/>
                </a:path>
              </a:pathLst>
            </a:custGeom>
            <a:solidFill>
              <a:srgbClr val="9BBB59"/>
            </a:solidFill>
            <a:ln w="25402" cap="flat">
              <a:solidFill>
                <a:srgbClr val="FFFFFF"/>
              </a:solidFill>
              <a:prstDash val="solid"/>
              <a:miter/>
            </a:ln>
          </p:spPr>
          <p:txBody>
            <a:bodyPr vert="horz" wrap="square" lIns="247646" tIns="247646" rIns="247646" bIns="247646" anchor="ctr" anchorCtr="1" compatLnSpc="1">
              <a:noAutofit/>
            </a:bodyPr>
            <a:lstStyle/>
            <a:p>
              <a:pPr marL="0" marR="0" lvl="0" indent="0" algn="ctr" defTabSz="2889247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25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6000" b="0" i="0" u="none" strike="noStrike" kern="1200" cap="none" spc="0" baseline="0">
                  <a:solidFill>
                    <a:srgbClr val="FFFFFF"/>
                  </a:solidFill>
                  <a:uFillTx/>
                  <a:latin typeface="Segoe UI Light" pitchFamily="34"/>
                </a:rPr>
                <a:t>Functional</a:t>
              </a:r>
            </a:p>
          </p:txBody>
        </p:sp>
        <p:sp>
          <p:nvSpPr>
            <p:cNvPr id="4" name="Freeform 8">
              <a:extLst>
                <a:ext uri="{FF2B5EF4-FFF2-40B4-BE49-F238E27FC236}">
                  <a16:creationId xmlns:a16="http://schemas.microsoft.com/office/drawing/2014/main" id="{7F3B4C1E-C000-4CEB-B619-9541BD2D6285}"/>
                </a:ext>
              </a:extLst>
            </p:cNvPr>
            <p:cNvSpPr/>
            <p:nvPr/>
          </p:nvSpPr>
          <p:spPr>
            <a:xfrm>
              <a:off x="7250807" y="490173"/>
              <a:ext cx="4172626" cy="3082917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5138199"/>
                <a:gd name="f7" fmla="val 3082919"/>
                <a:gd name="f8" fmla="+- 0 0 -90"/>
                <a:gd name="f9" fmla="*/ f3 1 5138199"/>
                <a:gd name="f10" fmla="*/ f4 1 3082919"/>
                <a:gd name="f11" fmla="val f5"/>
                <a:gd name="f12" fmla="val f6"/>
                <a:gd name="f13" fmla="val f7"/>
                <a:gd name="f14" fmla="*/ f8 f0 1"/>
                <a:gd name="f15" fmla="+- f13 0 f11"/>
                <a:gd name="f16" fmla="+- f12 0 f11"/>
                <a:gd name="f17" fmla="*/ f14 1 f2"/>
                <a:gd name="f18" fmla="*/ f16 1 5138199"/>
                <a:gd name="f19" fmla="*/ f15 1 3082919"/>
                <a:gd name="f20" fmla="*/ 0 f16 1"/>
                <a:gd name="f21" fmla="*/ 0 f15 1"/>
                <a:gd name="f22" fmla="*/ 5138199 f16 1"/>
                <a:gd name="f23" fmla="*/ 3082919 f15 1"/>
                <a:gd name="f24" fmla="+- f17 0 f1"/>
                <a:gd name="f25" fmla="*/ f20 1 5138199"/>
                <a:gd name="f26" fmla="*/ f21 1 3082919"/>
                <a:gd name="f27" fmla="*/ f22 1 5138199"/>
                <a:gd name="f28" fmla="*/ f23 1 3082919"/>
                <a:gd name="f29" fmla="*/ f11 1 f18"/>
                <a:gd name="f30" fmla="*/ f12 1 f18"/>
                <a:gd name="f31" fmla="*/ f11 1 f19"/>
                <a:gd name="f32" fmla="*/ f13 1 f19"/>
                <a:gd name="f33" fmla="*/ f25 1 f18"/>
                <a:gd name="f34" fmla="*/ f26 1 f19"/>
                <a:gd name="f35" fmla="*/ f27 1 f18"/>
                <a:gd name="f36" fmla="*/ f28 1 f19"/>
                <a:gd name="f37" fmla="*/ f29 f9 1"/>
                <a:gd name="f38" fmla="*/ f30 f9 1"/>
                <a:gd name="f39" fmla="*/ f32 f10 1"/>
                <a:gd name="f40" fmla="*/ f31 f10 1"/>
                <a:gd name="f41" fmla="*/ f33 f9 1"/>
                <a:gd name="f42" fmla="*/ f34 f10 1"/>
                <a:gd name="f43" fmla="*/ f35 f9 1"/>
                <a:gd name="f44" fmla="*/ f36 f1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4">
                  <a:pos x="f41" y="f42"/>
                </a:cxn>
                <a:cxn ang="f24">
                  <a:pos x="f43" y="f42"/>
                </a:cxn>
                <a:cxn ang="f24">
                  <a:pos x="f43" y="f44"/>
                </a:cxn>
                <a:cxn ang="f24">
                  <a:pos x="f41" y="f44"/>
                </a:cxn>
                <a:cxn ang="f24">
                  <a:pos x="f41" y="f42"/>
                </a:cxn>
              </a:cxnLst>
              <a:rect l="f37" t="f40" r="f38" b="f39"/>
              <a:pathLst>
                <a:path w="5138199" h="3082919">
                  <a:moveTo>
                    <a:pt x="f5" y="f5"/>
                  </a:moveTo>
                  <a:lnTo>
                    <a:pt x="f6" y="f5"/>
                  </a:lnTo>
                  <a:lnTo>
                    <a:pt x="f6" y="f7"/>
                  </a:lnTo>
                  <a:lnTo>
                    <a:pt x="f5" y="f7"/>
                  </a:lnTo>
                  <a:lnTo>
                    <a:pt x="f5" y="f5"/>
                  </a:lnTo>
                  <a:close/>
                </a:path>
              </a:pathLst>
            </a:custGeom>
            <a:solidFill>
              <a:srgbClr val="8064A2"/>
            </a:solidFill>
            <a:ln w="25402" cap="flat">
              <a:solidFill>
                <a:srgbClr val="FFFFFF"/>
              </a:solidFill>
              <a:prstDash val="solid"/>
              <a:miter/>
            </a:ln>
          </p:spPr>
          <p:txBody>
            <a:bodyPr vert="horz" wrap="square" lIns="247646" tIns="247646" rIns="247646" bIns="247646" anchor="ctr" anchorCtr="1" compatLnSpc="1">
              <a:noAutofit/>
            </a:bodyPr>
            <a:lstStyle/>
            <a:p>
              <a:pPr marL="0" marR="0" lvl="0" indent="0" algn="ctr" defTabSz="2889247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25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6000" b="0" i="0" u="none" strike="noStrike" kern="1200" cap="none" spc="0" baseline="0">
                  <a:solidFill>
                    <a:srgbClr val="FFFFFF"/>
                  </a:solidFill>
                  <a:uFillTx/>
                  <a:latin typeface="Segoe UI Light" pitchFamily="34"/>
                </a:rPr>
                <a:t>Interop</a:t>
              </a:r>
            </a:p>
          </p:txBody>
        </p:sp>
      </p:grpSp>
      <p:sp>
        <p:nvSpPr>
          <p:cNvPr id="5" name="Left-Right Arrow 9">
            <a:extLst>
              <a:ext uri="{FF2B5EF4-FFF2-40B4-BE49-F238E27FC236}">
                <a16:creationId xmlns:a16="http://schemas.microsoft.com/office/drawing/2014/main" id="{7BF02B58-4705-47A8-9981-BCD361FD51B6}"/>
              </a:ext>
            </a:extLst>
          </p:cNvPr>
          <p:cNvSpPr/>
          <p:nvPr/>
        </p:nvSpPr>
        <p:spPr>
          <a:xfrm>
            <a:off x="5280339" y="1738649"/>
            <a:ext cx="1622739" cy="643947"/>
          </a:xfrm>
          <a:custGeom>
            <a:avLst>
              <a:gd name="f9" fmla="val 50000"/>
              <a:gd name="f10" fmla="val 500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ss"/>
              <a:gd name="f8" fmla="val 0"/>
              <a:gd name="f9" fmla="val 50000"/>
              <a:gd name="f10" fmla="val 50000"/>
              <a:gd name="f11" fmla="+- 0 0 -360"/>
              <a:gd name="f12" fmla="+- 0 0 -180"/>
              <a:gd name="f13" fmla="abs f5"/>
              <a:gd name="f14" fmla="abs f6"/>
              <a:gd name="f15" fmla="abs f7"/>
              <a:gd name="f16" fmla="val f8"/>
              <a:gd name="f17" fmla="val f9"/>
              <a:gd name="f18" fmla="val f10"/>
              <a:gd name="f19" fmla="*/ f11 f2 1"/>
              <a:gd name="f20" fmla="*/ f12 f2 1"/>
              <a:gd name="f21" fmla="?: f13 f5 1"/>
              <a:gd name="f22" fmla="?: f14 f6 1"/>
              <a:gd name="f23" fmla="?: f15 f7 1"/>
              <a:gd name="f24" fmla="*/ f19 1 f4"/>
              <a:gd name="f25" fmla="*/ f20 1 f4"/>
              <a:gd name="f26" fmla="*/ f21 1 21600"/>
              <a:gd name="f27" fmla="*/ f22 1 21600"/>
              <a:gd name="f28" fmla="*/ 21600 f21 1"/>
              <a:gd name="f29" fmla="*/ 21600 f22 1"/>
              <a:gd name="f30" fmla="+- f24 0 f3"/>
              <a:gd name="f31" fmla="+- f25 0 f3"/>
              <a:gd name="f32" fmla="min f27 f26"/>
              <a:gd name="f33" fmla="*/ f28 1 f23"/>
              <a:gd name="f34" fmla="*/ f29 1 f23"/>
              <a:gd name="f35" fmla="val f33"/>
              <a:gd name="f36" fmla="val f34"/>
              <a:gd name="f37" fmla="*/ f16 f32 1"/>
              <a:gd name="f38" fmla="+- f36 0 f16"/>
              <a:gd name="f39" fmla="+- f35 0 f16"/>
              <a:gd name="f40" fmla="*/ f35 f32 1"/>
              <a:gd name="f41" fmla="*/ f36 f32 1"/>
              <a:gd name="f42" fmla="*/ f38 1 2"/>
              <a:gd name="f43" fmla="*/ f39 1 2"/>
              <a:gd name="f44" fmla="min f39 f38"/>
              <a:gd name="f45" fmla="*/ f38 f17 1"/>
              <a:gd name="f46" fmla="+- f16 f42 0"/>
              <a:gd name="f47" fmla="+- f16 f43 0"/>
              <a:gd name="f48" fmla="*/ f44 f18 1"/>
              <a:gd name="f49" fmla="*/ f45 1 200000"/>
              <a:gd name="f50" fmla="*/ f48 1 100000"/>
              <a:gd name="f51" fmla="+- f46 0 f49"/>
              <a:gd name="f52" fmla="+- f46 f49 0"/>
              <a:gd name="f53" fmla="*/ f46 f32 1"/>
              <a:gd name="f54" fmla="*/ f47 f32 1"/>
              <a:gd name="f55" fmla="+- f35 0 f50"/>
              <a:gd name="f56" fmla="*/ f51 f50 1"/>
              <a:gd name="f57" fmla="*/ f51 f32 1"/>
              <a:gd name="f58" fmla="*/ f52 f32 1"/>
              <a:gd name="f59" fmla="*/ f50 f32 1"/>
              <a:gd name="f60" fmla="*/ f56 1 f42"/>
              <a:gd name="f61" fmla="*/ f55 f32 1"/>
              <a:gd name="f62" fmla="+- f50 0 f60"/>
              <a:gd name="f63" fmla="+- f55 f60 0"/>
              <a:gd name="f64" fmla="*/ f62 f32 1"/>
              <a:gd name="f65" fmla="*/ f63 f32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61" y="f37"/>
              </a:cxn>
              <a:cxn ang="f30">
                <a:pos x="f54" y="f57"/>
              </a:cxn>
              <a:cxn ang="f30">
                <a:pos x="f59" y="f37"/>
              </a:cxn>
              <a:cxn ang="f31">
                <a:pos x="f59" y="f41"/>
              </a:cxn>
              <a:cxn ang="f31">
                <a:pos x="f54" y="f58"/>
              </a:cxn>
              <a:cxn ang="f31">
                <a:pos x="f61" y="f41"/>
              </a:cxn>
            </a:cxnLst>
            <a:rect l="f64" t="f57" r="f65" b="f58"/>
            <a:pathLst>
              <a:path>
                <a:moveTo>
                  <a:pt x="f37" y="f53"/>
                </a:moveTo>
                <a:lnTo>
                  <a:pt x="f59" y="f37"/>
                </a:lnTo>
                <a:lnTo>
                  <a:pt x="f59" y="f57"/>
                </a:lnTo>
                <a:lnTo>
                  <a:pt x="f61" y="f57"/>
                </a:lnTo>
                <a:lnTo>
                  <a:pt x="f61" y="f37"/>
                </a:lnTo>
                <a:lnTo>
                  <a:pt x="f40" y="f53"/>
                </a:lnTo>
                <a:lnTo>
                  <a:pt x="f61" y="f41"/>
                </a:lnTo>
                <a:lnTo>
                  <a:pt x="f61" y="f58"/>
                </a:lnTo>
                <a:lnTo>
                  <a:pt x="f59" y="f58"/>
                </a:lnTo>
                <a:lnTo>
                  <a:pt x="f59" y="f41"/>
                </a:lnTo>
                <a:close/>
              </a:path>
            </a:pathLst>
          </a:custGeom>
          <a:noFill/>
          <a:ln w="9528" cap="flat">
            <a:solidFill>
              <a:srgbClr val="333333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98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200" b="0" i="0" u="none" strike="noStrike" kern="1200" cap="none" spc="0" baseline="0">
              <a:solidFill>
                <a:srgbClr val="000000"/>
              </a:solidFill>
              <a:uFillTx/>
              <a:latin typeface="Segoe Light" pitchFamily="34"/>
            </a:endParaRPr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FE40BAE3-96AD-4F60-A558-9E0F41706326}"/>
              </a:ext>
            </a:extLst>
          </p:cNvPr>
          <p:cNvSpPr/>
          <p:nvPr/>
        </p:nvSpPr>
        <p:spPr>
          <a:xfrm>
            <a:off x="5388321" y="3174513"/>
            <a:ext cx="1406767" cy="1422404"/>
          </a:xfrm>
          <a:custGeom>
            <a:avLst>
              <a:gd name="f0" fmla="val 10919"/>
              <a:gd name="f1" fmla="val 54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val 10800"/>
              <a:gd name="f10" fmla="+- 0 0 -270"/>
              <a:gd name="f11" fmla="+- 0 0 -90"/>
              <a:gd name="f12" fmla="*/ f5 1 21600"/>
              <a:gd name="f13" fmla="*/ f6 1 21600"/>
              <a:gd name="f14" fmla="pin 0 f1 10800"/>
              <a:gd name="f15" fmla="pin 0 f0 21600"/>
              <a:gd name="f16" fmla="*/ f10 f2 1"/>
              <a:gd name="f17" fmla="*/ f11 f2 1"/>
              <a:gd name="f18" fmla="val f14"/>
              <a:gd name="f19" fmla="val f15"/>
              <a:gd name="f20" fmla="+- 21600 0 f14"/>
              <a:gd name="f21" fmla="*/ f14 f12 1"/>
              <a:gd name="f22" fmla="*/ f15 f13 1"/>
              <a:gd name="f23" fmla="*/ 0 f13 1"/>
              <a:gd name="f24" fmla="*/ 0 f12 1"/>
              <a:gd name="f25" fmla="*/ f16 1 f4"/>
              <a:gd name="f26" fmla="*/ 21600 f12 1"/>
              <a:gd name="f27" fmla="*/ f17 1 f4"/>
              <a:gd name="f28" fmla="+- 21600 0 f19"/>
              <a:gd name="f29" fmla="*/ f18 f12 1"/>
              <a:gd name="f30" fmla="*/ f20 f12 1"/>
              <a:gd name="f31" fmla="*/ f19 f13 1"/>
              <a:gd name="f32" fmla="+- f25 0 f3"/>
              <a:gd name="f33" fmla="+- f27 0 f3"/>
              <a:gd name="f34" fmla="*/ f28 f18 1"/>
              <a:gd name="f35" fmla="*/ f34 1 10800"/>
              <a:gd name="f36" fmla="+- f19 f35 0"/>
              <a:gd name="f37" fmla="*/ f36 f13 1"/>
            </a:gdLst>
            <a:ahLst>
              <a:ahXY gdRefX="f1" minX="f7" maxX="f9" gdRefY="f0" minY="f7" maxY="f8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24" y="f31"/>
              </a:cxn>
              <a:cxn ang="f33">
                <a:pos x="f26" y="f31"/>
              </a:cxn>
            </a:cxnLst>
            <a:rect l="f29" t="f23" r="f30" b="f37"/>
            <a:pathLst>
              <a:path w="21600" h="21600">
                <a:moveTo>
                  <a:pt x="f18" y="f7"/>
                </a:moveTo>
                <a:lnTo>
                  <a:pt x="f18" y="f19"/>
                </a:lnTo>
                <a:lnTo>
                  <a:pt x="f7" y="f19"/>
                </a:lnTo>
                <a:lnTo>
                  <a:pt x="f9" y="f8"/>
                </a:lnTo>
                <a:lnTo>
                  <a:pt x="f8" y="f19"/>
                </a:lnTo>
                <a:lnTo>
                  <a:pt x="f20" y="f19"/>
                </a:lnTo>
                <a:lnTo>
                  <a:pt x="f20" y="f7"/>
                </a:lnTo>
                <a:close/>
              </a:path>
            </a:pathLst>
          </a:custGeom>
          <a:solidFill>
            <a:srgbClr val="FFFFFF"/>
          </a:solidFill>
          <a:ln w="9528" cap="flat">
            <a:solidFill>
              <a:srgbClr val="BE4B48"/>
            </a:solidFill>
            <a:prstDash val="solid"/>
            <a:miter/>
          </a:ln>
          <a:effectLst>
            <a:outerShdw dist="22997" dir="5400000" algn="tl">
              <a:srgbClr val="000000">
                <a:alpha val="35000"/>
              </a:srgbClr>
            </a:outerShdw>
          </a:effectLst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98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200" b="0" i="0" u="none" strike="noStrike" kern="1200" cap="none" spc="0" baseline="0">
              <a:solidFill>
                <a:srgbClr val="000000"/>
              </a:solidFill>
              <a:uFillTx/>
              <a:latin typeface="Segoe Light" pitchFamily="34"/>
            </a:endParaRPr>
          </a:p>
        </p:txBody>
      </p:sp>
      <p:sp>
        <p:nvSpPr>
          <p:cNvPr id="7" name="TextBox 10">
            <a:extLst>
              <a:ext uri="{FF2B5EF4-FFF2-40B4-BE49-F238E27FC236}">
                <a16:creationId xmlns:a16="http://schemas.microsoft.com/office/drawing/2014/main" id="{3E7F3E55-0FC5-475A-939B-D12B788DB07D}"/>
              </a:ext>
            </a:extLst>
          </p:cNvPr>
          <p:cNvSpPr txBox="1"/>
          <p:nvPr/>
        </p:nvSpPr>
        <p:spPr>
          <a:xfrm>
            <a:off x="3143781" y="4921462"/>
            <a:ext cx="4903586" cy="615553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0" tIns="0" rIns="0" bIns="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Segoe Light" pitchFamily="34"/>
              </a:rPr>
              <a:t>2004: F# 1.0 on .NET</a:t>
            </a:r>
          </a:p>
        </p:txBody>
      </p:sp>
      <p:sp>
        <p:nvSpPr>
          <p:cNvPr id="8" name="TextBox 10">
            <a:extLst>
              <a:ext uri="{FF2B5EF4-FFF2-40B4-BE49-F238E27FC236}">
                <a16:creationId xmlns:a16="http://schemas.microsoft.com/office/drawing/2014/main" id="{4D72BB7F-DF58-42AE-8FA0-07F18561A9BA}"/>
              </a:ext>
            </a:extLst>
          </p:cNvPr>
          <p:cNvSpPr txBox="1"/>
          <p:nvPr/>
        </p:nvSpPr>
        <p:spPr>
          <a:xfrm>
            <a:off x="3143781" y="5660126"/>
            <a:ext cx="5875006" cy="615553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0" tIns="0" rIns="0" bIns="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Segoe Light" pitchFamily="34"/>
              </a:rPr>
              <a:t>2016: F</a:t>
            </a:r>
            <a:r>
              <a:rPr lang="en-GB" sz="4000" dirty="0">
                <a:solidFill>
                  <a:srgbClr val="000000"/>
                </a:solidFill>
                <a:latin typeface="Segoe Light" pitchFamily="34"/>
              </a:rPr>
              <a:t>able on </a:t>
            </a:r>
            <a:r>
              <a:rPr lang="en-GB" sz="4000" dirty="0" err="1">
                <a:solidFill>
                  <a:srgbClr val="000000"/>
                </a:solidFill>
                <a:latin typeface="Segoe Light" pitchFamily="34"/>
              </a:rPr>
              <a:t>Javascript</a:t>
            </a:r>
            <a:endParaRPr lang="en-GB" sz="4000" b="0" i="0" u="none" strike="noStrike" kern="1200" cap="none" spc="0" baseline="0" dirty="0">
              <a:solidFill>
                <a:srgbClr val="000000"/>
              </a:solidFill>
              <a:uFillTx/>
              <a:latin typeface="Segoe Light" pitchFamily="34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85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6">
            <a:extLst>
              <a:ext uri="{FF2B5EF4-FFF2-40B4-BE49-F238E27FC236}">
                <a16:creationId xmlns:a16="http://schemas.microsoft.com/office/drawing/2014/main" id="{0C88BA7E-1305-4790-BA68-6F5583BCEA74}"/>
              </a:ext>
            </a:extLst>
          </p:cNvPr>
          <p:cNvGrpSpPr/>
          <p:nvPr/>
        </p:nvGrpSpPr>
        <p:grpSpPr>
          <a:xfrm>
            <a:off x="633212" y="490173"/>
            <a:ext cx="10790221" cy="3082917"/>
            <a:chOff x="633212" y="490173"/>
            <a:chExt cx="10790221" cy="3082917"/>
          </a:xfrm>
        </p:grpSpPr>
        <p:sp>
          <p:nvSpPr>
            <p:cNvPr id="3" name="Freeform 7">
              <a:extLst>
                <a:ext uri="{FF2B5EF4-FFF2-40B4-BE49-F238E27FC236}">
                  <a16:creationId xmlns:a16="http://schemas.microsoft.com/office/drawing/2014/main" id="{428A9B29-8CA3-4424-9820-A6D7475015CC}"/>
                </a:ext>
              </a:extLst>
            </p:cNvPr>
            <p:cNvSpPr/>
            <p:nvPr/>
          </p:nvSpPr>
          <p:spPr>
            <a:xfrm>
              <a:off x="633212" y="490173"/>
              <a:ext cx="4299399" cy="3082917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5138199"/>
                <a:gd name="f7" fmla="val 3082919"/>
                <a:gd name="f8" fmla="+- 0 0 -90"/>
                <a:gd name="f9" fmla="*/ f3 1 5138199"/>
                <a:gd name="f10" fmla="*/ f4 1 3082919"/>
                <a:gd name="f11" fmla="val f5"/>
                <a:gd name="f12" fmla="val f6"/>
                <a:gd name="f13" fmla="val f7"/>
                <a:gd name="f14" fmla="*/ f8 f0 1"/>
                <a:gd name="f15" fmla="+- f13 0 f11"/>
                <a:gd name="f16" fmla="+- f12 0 f11"/>
                <a:gd name="f17" fmla="*/ f14 1 f2"/>
                <a:gd name="f18" fmla="*/ f16 1 5138199"/>
                <a:gd name="f19" fmla="*/ f15 1 3082919"/>
                <a:gd name="f20" fmla="*/ 0 f16 1"/>
                <a:gd name="f21" fmla="*/ 0 f15 1"/>
                <a:gd name="f22" fmla="*/ 5138199 f16 1"/>
                <a:gd name="f23" fmla="*/ 3082919 f15 1"/>
                <a:gd name="f24" fmla="+- f17 0 f1"/>
                <a:gd name="f25" fmla="*/ f20 1 5138199"/>
                <a:gd name="f26" fmla="*/ f21 1 3082919"/>
                <a:gd name="f27" fmla="*/ f22 1 5138199"/>
                <a:gd name="f28" fmla="*/ f23 1 3082919"/>
                <a:gd name="f29" fmla="*/ f11 1 f18"/>
                <a:gd name="f30" fmla="*/ f12 1 f18"/>
                <a:gd name="f31" fmla="*/ f11 1 f19"/>
                <a:gd name="f32" fmla="*/ f13 1 f19"/>
                <a:gd name="f33" fmla="*/ f25 1 f18"/>
                <a:gd name="f34" fmla="*/ f26 1 f19"/>
                <a:gd name="f35" fmla="*/ f27 1 f18"/>
                <a:gd name="f36" fmla="*/ f28 1 f19"/>
                <a:gd name="f37" fmla="*/ f29 f9 1"/>
                <a:gd name="f38" fmla="*/ f30 f9 1"/>
                <a:gd name="f39" fmla="*/ f32 f10 1"/>
                <a:gd name="f40" fmla="*/ f31 f10 1"/>
                <a:gd name="f41" fmla="*/ f33 f9 1"/>
                <a:gd name="f42" fmla="*/ f34 f10 1"/>
                <a:gd name="f43" fmla="*/ f35 f9 1"/>
                <a:gd name="f44" fmla="*/ f36 f1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4">
                  <a:pos x="f41" y="f42"/>
                </a:cxn>
                <a:cxn ang="f24">
                  <a:pos x="f43" y="f42"/>
                </a:cxn>
                <a:cxn ang="f24">
                  <a:pos x="f43" y="f44"/>
                </a:cxn>
                <a:cxn ang="f24">
                  <a:pos x="f41" y="f44"/>
                </a:cxn>
                <a:cxn ang="f24">
                  <a:pos x="f41" y="f42"/>
                </a:cxn>
              </a:cxnLst>
              <a:rect l="f37" t="f40" r="f38" b="f39"/>
              <a:pathLst>
                <a:path w="5138199" h="3082919">
                  <a:moveTo>
                    <a:pt x="f5" y="f5"/>
                  </a:moveTo>
                  <a:lnTo>
                    <a:pt x="f6" y="f5"/>
                  </a:lnTo>
                  <a:lnTo>
                    <a:pt x="f6" y="f7"/>
                  </a:lnTo>
                  <a:lnTo>
                    <a:pt x="f5" y="f7"/>
                  </a:lnTo>
                  <a:lnTo>
                    <a:pt x="f5" y="f5"/>
                  </a:lnTo>
                  <a:close/>
                </a:path>
              </a:pathLst>
            </a:custGeom>
            <a:solidFill>
              <a:srgbClr val="9BBB59"/>
            </a:solidFill>
            <a:ln w="25402" cap="flat">
              <a:solidFill>
                <a:srgbClr val="FFFFFF"/>
              </a:solidFill>
              <a:prstDash val="solid"/>
              <a:miter/>
            </a:ln>
          </p:spPr>
          <p:txBody>
            <a:bodyPr vert="horz" wrap="square" lIns="247646" tIns="247646" rIns="247646" bIns="247646" anchor="ctr" anchorCtr="1" compatLnSpc="1">
              <a:noAutofit/>
            </a:bodyPr>
            <a:lstStyle/>
            <a:p>
              <a:pPr marL="0" marR="0" lvl="0" indent="0" algn="ctr" defTabSz="2889247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23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5400" b="0" i="0" u="none" strike="noStrike" kern="1200" cap="none" spc="0" baseline="0" dirty="0">
                  <a:solidFill>
                    <a:srgbClr val="FFFFFF"/>
                  </a:solidFill>
                  <a:uFillTx/>
                  <a:latin typeface="Segoe UI Light" pitchFamily="34"/>
                </a:rPr>
                <a:t>Typed Code</a:t>
              </a:r>
            </a:p>
          </p:txBody>
        </p:sp>
        <p:sp>
          <p:nvSpPr>
            <p:cNvPr id="4" name="Freeform 8">
              <a:extLst>
                <a:ext uri="{FF2B5EF4-FFF2-40B4-BE49-F238E27FC236}">
                  <a16:creationId xmlns:a16="http://schemas.microsoft.com/office/drawing/2014/main" id="{93A2E46D-21A4-4126-A5E4-5CDC9DFB169D}"/>
                </a:ext>
              </a:extLst>
            </p:cNvPr>
            <p:cNvSpPr/>
            <p:nvPr/>
          </p:nvSpPr>
          <p:spPr>
            <a:xfrm>
              <a:off x="7250807" y="490173"/>
              <a:ext cx="4172626" cy="3082917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5138199"/>
                <a:gd name="f7" fmla="val 3082919"/>
                <a:gd name="f8" fmla="+- 0 0 -90"/>
                <a:gd name="f9" fmla="*/ f3 1 5138199"/>
                <a:gd name="f10" fmla="*/ f4 1 3082919"/>
                <a:gd name="f11" fmla="val f5"/>
                <a:gd name="f12" fmla="val f6"/>
                <a:gd name="f13" fmla="val f7"/>
                <a:gd name="f14" fmla="*/ f8 f0 1"/>
                <a:gd name="f15" fmla="+- f13 0 f11"/>
                <a:gd name="f16" fmla="+- f12 0 f11"/>
                <a:gd name="f17" fmla="*/ f14 1 f2"/>
                <a:gd name="f18" fmla="*/ f16 1 5138199"/>
                <a:gd name="f19" fmla="*/ f15 1 3082919"/>
                <a:gd name="f20" fmla="*/ 0 f16 1"/>
                <a:gd name="f21" fmla="*/ 0 f15 1"/>
                <a:gd name="f22" fmla="*/ 5138199 f16 1"/>
                <a:gd name="f23" fmla="*/ 3082919 f15 1"/>
                <a:gd name="f24" fmla="+- f17 0 f1"/>
                <a:gd name="f25" fmla="*/ f20 1 5138199"/>
                <a:gd name="f26" fmla="*/ f21 1 3082919"/>
                <a:gd name="f27" fmla="*/ f22 1 5138199"/>
                <a:gd name="f28" fmla="*/ f23 1 3082919"/>
                <a:gd name="f29" fmla="*/ f11 1 f18"/>
                <a:gd name="f30" fmla="*/ f12 1 f18"/>
                <a:gd name="f31" fmla="*/ f11 1 f19"/>
                <a:gd name="f32" fmla="*/ f13 1 f19"/>
                <a:gd name="f33" fmla="*/ f25 1 f18"/>
                <a:gd name="f34" fmla="*/ f26 1 f19"/>
                <a:gd name="f35" fmla="*/ f27 1 f18"/>
                <a:gd name="f36" fmla="*/ f28 1 f19"/>
                <a:gd name="f37" fmla="*/ f29 f9 1"/>
                <a:gd name="f38" fmla="*/ f30 f9 1"/>
                <a:gd name="f39" fmla="*/ f32 f10 1"/>
                <a:gd name="f40" fmla="*/ f31 f10 1"/>
                <a:gd name="f41" fmla="*/ f33 f9 1"/>
                <a:gd name="f42" fmla="*/ f34 f10 1"/>
                <a:gd name="f43" fmla="*/ f35 f9 1"/>
                <a:gd name="f44" fmla="*/ f36 f1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4">
                  <a:pos x="f41" y="f42"/>
                </a:cxn>
                <a:cxn ang="f24">
                  <a:pos x="f43" y="f42"/>
                </a:cxn>
                <a:cxn ang="f24">
                  <a:pos x="f43" y="f44"/>
                </a:cxn>
                <a:cxn ang="f24">
                  <a:pos x="f41" y="f44"/>
                </a:cxn>
                <a:cxn ang="f24">
                  <a:pos x="f41" y="f42"/>
                </a:cxn>
              </a:cxnLst>
              <a:rect l="f37" t="f40" r="f38" b="f39"/>
              <a:pathLst>
                <a:path w="5138199" h="3082919">
                  <a:moveTo>
                    <a:pt x="f5" y="f5"/>
                  </a:moveTo>
                  <a:lnTo>
                    <a:pt x="f6" y="f5"/>
                  </a:lnTo>
                  <a:lnTo>
                    <a:pt x="f6" y="f7"/>
                  </a:lnTo>
                  <a:lnTo>
                    <a:pt x="f5" y="f7"/>
                  </a:lnTo>
                  <a:lnTo>
                    <a:pt x="f5" y="f5"/>
                  </a:lnTo>
                  <a:close/>
                </a:path>
              </a:pathLst>
            </a:custGeom>
            <a:solidFill>
              <a:srgbClr val="8064A2"/>
            </a:solidFill>
            <a:ln w="25402" cap="flat">
              <a:solidFill>
                <a:srgbClr val="FFFFFF"/>
              </a:solidFill>
              <a:prstDash val="solid"/>
              <a:miter/>
            </a:ln>
          </p:spPr>
          <p:txBody>
            <a:bodyPr vert="horz" wrap="square" lIns="247646" tIns="247646" rIns="247646" bIns="247646" anchor="ctr" anchorCtr="1" compatLnSpc="1">
              <a:noAutofit/>
            </a:bodyPr>
            <a:lstStyle/>
            <a:p>
              <a:pPr marL="0" marR="0" lvl="0" indent="0" algn="ctr" defTabSz="2889247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23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4800" b="0" i="0" u="none" strike="noStrike" kern="1200" cap="none" spc="0" baseline="0" dirty="0">
                  <a:solidFill>
                    <a:srgbClr val="FFFFFF"/>
                  </a:solidFill>
                  <a:uFillTx/>
                  <a:latin typeface="Segoe UI Light" pitchFamily="34"/>
                </a:rPr>
                <a:t>A Vast World of Connected Data</a:t>
              </a:r>
            </a:p>
          </p:txBody>
        </p:sp>
      </p:grpSp>
      <p:sp>
        <p:nvSpPr>
          <p:cNvPr id="5" name="Left-Right Arrow 9">
            <a:extLst>
              <a:ext uri="{FF2B5EF4-FFF2-40B4-BE49-F238E27FC236}">
                <a16:creationId xmlns:a16="http://schemas.microsoft.com/office/drawing/2014/main" id="{42BAB326-F092-4DDF-9FC7-BADE16179CA2}"/>
              </a:ext>
            </a:extLst>
          </p:cNvPr>
          <p:cNvSpPr/>
          <p:nvPr/>
        </p:nvSpPr>
        <p:spPr>
          <a:xfrm>
            <a:off x="5280339" y="1738649"/>
            <a:ext cx="1622739" cy="643947"/>
          </a:xfrm>
          <a:custGeom>
            <a:avLst>
              <a:gd name="f9" fmla="val 50000"/>
              <a:gd name="f10" fmla="val 500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ss"/>
              <a:gd name="f8" fmla="val 0"/>
              <a:gd name="f9" fmla="val 50000"/>
              <a:gd name="f10" fmla="val 50000"/>
              <a:gd name="f11" fmla="+- 0 0 -360"/>
              <a:gd name="f12" fmla="+- 0 0 -180"/>
              <a:gd name="f13" fmla="abs f5"/>
              <a:gd name="f14" fmla="abs f6"/>
              <a:gd name="f15" fmla="abs f7"/>
              <a:gd name="f16" fmla="val f8"/>
              <a:gd name="f17" fmla="val f9"/>
              <a:gd name="f18" fmla="val f10"/>
              <a:gd name="f19" fmla="*/ f11 f2 1"/>
              <a:gd name="f20" fmla="*/ f12 f2 1"/>
              <a:gd name="f21" fmla="?: f13 f5 1"/>
              <a:gd name="f22" fmla="?: f14 f6 1"/>
              <a:gd name="f23" fmla="?: f15 f7 1"/>
              <a:gd name="f24" fmla="*/ f19 1 f4"/>
              <a:gd name="f25" fmla="*/ f20 1 f4"/>
              <a:gd name="f26" fmla="*/ f21 1 21600"/>
              <a:gd name="f27" fmla="*/ f22 1 21600"/>
              <a:gd name="f28" fmla="*/ 21600 f21 1"/>
              <a:gd name="f29" fmla="*/ 21600 f22 1"/>
              <a:gd name="f30" fmla="+- f24 0 f3"/>
              <a:gd name="f31" fmla="+- f25 0 f3"/>
              <a:gd name="f32" fmla="min f27 f26"/>
              <a:gd name="f33" fmla="*/ f28 1 f23"/>
              <a:gd name="f34" fmla="*/ f29 1 f23"/>
              <a:gd name="f35" fmla="val f33"/>
              <a:gd name="f36" fmla="val f34"/>
              <a:gd name="f37" fmla="*/ f16 f32 1"/>
              <a:gd name="f38" fmla="+- f36 0 f16"/>
              <a:gd name="f39" fmla="+- f35 0 f16"/>
              <a:gd name="f40" fmla="*/ f35 f32 1"/>
              <a:gd name="f41" fmla="*/ f36 f32 1"/>
              <a:gd name="f42" fmla="*/ f38 1 2"/>
              <a:gd name="f43" fmla="*/ f39 1 2"/>
              <a:gd name="f44" fmla="min f39 f38"/>
              <a:gd name="f45" fmla="*/ f38 f17 1"/>
              <a:gd name="f46" fmla="+- f16 f42 0"/>
              <a:gd name="f47" fmla="+- f16 f43 0"/>
              <a:gd name="f48" fmla="*/ f44 f18 1"/>
              <a:gd name="f49" fmla="*/ f45 1 200000"/>
              <a:gd name="f50" fmla="*/ f48 1 100000"/>
              <a:gd name="f51" fmla="+- f46 0 f49"/>
              <a:gd name="f52" fmla="+- f46 f49 0"/>
              <a:gd name="f53" fmla="*/ f46 f32 1"/>
              <a:gd name="f54" fmla="*/ f47 f32 1"/>
              <a:gd name="f55" fmla="+- f35 0 f50"/>
              <a:gd name="f56" fmla="*/ f51 f50 1"/>
              <a:gd name="f57" fmla="*/ f51 f32 1"/>
              <a:gd name="f58" fmla="*/ f52 f32 1"/>
              <a:gd name="f59" fmla="*/ f50 f32 1"/>
              <a:gd name="f60" fmla="*/ f56 1 f42"/>
              <a:gd name="f61" fmla="*/ f55 f32 1"/>
              <a:gd name="f62" fmla="+- f50 0 f60"/>
              <a:gd name="f63" fmla="+- f55 f60 0"/>
              <a:gd name="f64" fmla="*/ f62 f32 1"/>
              <a:gd name="f65" fmla="*/ f63 f32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61" y="f37"/>
              </a:cxn>
              <a:cxn ang="f30">
                <a:pos x="f54" y="f57"/>
              </a:cxn>
              <a:cxn ang="f30">
                <a:pos x="f59" y="f37"/>
              </a:cxn>
              <a:cxn ang="f31">
                <a:pos x="f59" y="f41"/>
              </a:cxn>
              <a:cxn ang="f31">
                <a:pos x="f54" y="f58"/>
              </a:cxn>
              <a:cxn ang="f31">
                <a:pos x="f61" y="f41"/>
              </a:cxn>
            </a:cxnLst>
            <a:rect l="f64" t="f57" r="f65" b="f58"/>
            <a:pathLst>
              <a:path>
                <a:moveTo>
                  <a:pt x="f37" y="f53"/>
                </a:moveTo>
                <a:lnTo>
                  <a:pt x="f59" y="f37"/>
                </a:lnTo>
                <a:lnTo>
                  <a:pt x="f59" y="f57"/>
                </a:lnTo>
                <a:lnTo>
                  <a:pt x="f61" y="f57"/>
                </a:lnTo>
                <a:lnTo>
                  <a:pt x="f61" y="f37"/>
                </a:lnTo>
                <a:lnTo>
                  <a:pt x="f40" y="f53"/>
                </a:lnTo>
                <a:lnTo>
                  <a:pt x="f61" y="f41"/>
                </a:lnTo>
                <a:lnTo>
                  <a:pt x="f61" y="f58"/>
                </a:lnTo>
                <a:lnTo>
                  <a:pt x="f59" y="f58"/>
                </a:lnTo>
                <a:lnTo>
                  <a:pt x="f59" y="f41"/>
                </a:lnTo>
                <a:close/>
              </a:path>
            </a:pathLst>
          </a:custGeom>
          <a:noFill/>
          <a:ln w="9528" cap="flat">
            <a:solidFill>
              <a:srgbClr val="333333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98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200" b="0" i="0" u="none" strike="noStrike" kern="1200" cap="none" spc="0" baseline="0">
              <a:solidFill>
                <a:srgbClr val="000000"/>
              </a:solidFill>
              <a:uFillTx/>
              <a:latin typeface="Segoe Light" pitchFamily="34"/>
            </a:endParaRPr>
          </a:p>
        </p:txBody>
      </p:sp>
      <p:sp>
        <p:nvSpPr>
          <p:cNvPr id="6" name="Arrow: Down 11">
            <a:extLst>
              <a:ext uri="{FF2B5EF4-FFF2-40B4-BE49-F238E27FC236}">
                <a16:creationId xmlns:a16="http://schemas.microsoft.com/office/drawing/2014/main" id="{2A209D9C-4C93-4151-A4EB-AEC658D914D8}"/>
              </a:ext>
            </a:extLst>
          </p:cNvPr>
          <p:cNvSpPr/>
          <p:nvPr/>
        </p:nvSpPr>
        <p:spPr>
          <a:xfrm>
            <a:off x="5388321" y="3174513"/>
            <a:ext cx="1406767" cy="1422404"/>
          </a:xfrm>
          <a:custGeom>
            <a:avLst>
              <a:gd name="f0" fmla="val 10919"/>
              <a:gd name="f1" fmla="val 54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val 10800"/>
              <a:gd name="f10" fmla="+- 0 0 -270"/>
              <a:gd name="f11" fmla="+- 0 0 -90"/>
              <a:gd name="f12" fmla="*/ f5 1 21600"/>
              <a:gd name="f13" fmla="*/ f6 1 21600"/>
              <a:gd name="f14" fmla="pin 0 f1 10800"/>
              <a:gd name="f15" fmla="pin 0 f0 21600"/>
              <a:gd name="f16" fmla="*/ f10 f2 1"/>
              <a:gd name="f17" fmla="*/ f11 f2 1"/>
              <a:gd name="f18" fmla="val f14"/>
              <a:gd name="f19" fmla="val f15"/>
              <a:gd name="f20" fmla="+- 21600 0 f14"/>
              <a:gd name="f21" fmla="*/ f14 f12 1"/>
              <a:gd name="f22" fmla="*/ f15 f13 1"/>
              <a:gd name="f23" fmla="*/ 0 f13 1"/>
              <a:gd name="f24" fmla="*/ 0 f12 1"/>
              <a:gd name="f25" fmla="*/ f16 1 f4"/>
              <a:gd name="f26" fmla="*/ 21600 f12 1"/>
              <a:gd name="f27" fmla="*/ f17 1 f4"/>
              <a:gd name="f28" fmla="+- 21600 0 f19"/>
              <a:gd name="f29" fmla="*/ f18 f12 1"/>
              <a:gd name="f30" fmla="*/ f20 f12 1"/>
              <a:gd name="f31" fmla="*/ f19 f13 1"/>
              <a:gd name="f32" fmla="+- f25 0 f3"/>
              <a:gd name="f33" fmla="+- f27 0 f3"/>
              <a:gd name="f34" fmla="*/ f28 f18 1"/>
              <a:gd name="f35" fmla="*/ f34 1 10800"/>
              <a:gd name="f36" fmla="+- f19 f35 0"/>
              <a:gd name="f37" fmla="*/ f36 f13 1"/>
            </a:gdLst>
            <a:ahLst>
              <a:ahXY gdRefX="f1" minX="f7" maxX="f9" gdRefY="f0" minY="f7" maxY="f8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24" y="f31"/>
              </a:cxn>
              <a:cxn ang="f33">
                <a:pos x="f26" y="f31"/>
              </a:cxn>
            </a:cxnLst>
            <a:rect l="f29" t="f23" r="f30" b="f37"/>
            <a:pathLst>
              <a:path w="21600" h="21600">
                <a:moveTo>
                  <a:pt x="f18" y="f7"/>
                </a:moveTo>
                <a:lnTo>
                  <a:pt x="f18" y="f19"/>
                </a:lnTo>
                <a:lnTo>
                  <a:pt x="f7" y="f19"/>
                </a:lnTo>
                <a:lnTo>
                  <a:pt x="f9" y="f8"/>
                </a:lnTo>
                <a:lnTo>
                  <a:pt x="f8" y="f19"/>
                </a:lnTo>
                <a:lnTo>
                  <a:pt x="f20" y="f19"/>
                </a:lnTo>
                <a:lnTo>
                  <a:pt x="f20" y="f7"/>
                </a:lnTo>
                <a:close/>
              </a:path>
            </a:pathLst>
          </a:custGeom>
          <a:solidFill>
            <a:srgbClr val="FFFFFF"/>
          </a:solidFill>
          <a:ln w="9528" cap="flat">
            <a:solidFill>
              <a:srgbClr val="BE4B48"/>
            </a:solidFill>
            <a:prstDash val="solid"/>
            <a:miter/>
          </a:ln>
          <a:effectLst>
            <a:outerShdw dist="22997" dir="5400000" algn="tl">
              <a:srgbClr val="000000">
                <a:alpha val="35000"/>
              </a:srgbClr>
            </a:outerShdw>
          </a:effectLst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98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200" b="0" i="0" u="none" strike="noStrike" kern="1200" cap="none" spc="0" baseline="0">
              <a:solidFill>
                <a:srgbClr val="000000"/>
              </a:solidFill>
              <a:uFillTx/>
              <a:latin typeface="Segoe Light" pitchFamily="34"/>
            </a:endParaRPr>
          </a:p>
        </p:txBody>
      </p:sp>
      <p:sp>
        <p:nvSpPr>
          <p:cNvPr id="7" name="TextBox 12">
            <a:extLst>
              <a:ext uri="{FF2B5EF4-FFF2-40B4-BE49-F238E27FC236}">
                <a16:creationId xmlns:a16="http://schemas.microsoft.com/office/drawing/2014/main" id="{2962EB57-04FB-427A-8807-8D1641C78C1F}"/>
              </a:ext>
            </a:extLst>
          </p:cNvPr>
          <p:cNvSpPr txBox="1"/>
          <p:nvPr/>
        </p:nvSpPr>
        <p:spPr>
          <a:xfrm>
            <a:off x="3223939" y="4909523"/>
            <a:ext cx="5735544" cy="1169551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0" tIns="0" rIns="0" bIns="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600" b="0" i="0" u="none" strike="noStrike" kern="1200" cap="none" spc="0" baseline="0" dirty="0">
                <a:solidFill>
                  <a:srgbClr val="000000"/>
                </a:solidFill>
                <a:uFillTx/>
                <a:latin typeface="Segoe Light" pitchFamily="34"/>
              </a:rPr>
              <a:t>2010: F# Type Providers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dirty="0">
                <a:solidFill>
                  <a:srgbClr val="000000"/>
                </a:solidFill>
                <a:latin typeface="Segoe Light" pitchFamily="34"/>
              </a:rPr>
              <a:t>(compile-time meta-programming to compute type 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dirty="0">
                <a:solidFill>
                  <a:srgbClr val="000000"/>
                </a:solidFill>
                <a:latin typeface="Segoe Light" pitchFamily="34"/>
              </a:rPr>
              <a:t>spaces based on external information sources)</a:t>
            </a:r>
            <a:endParaRPr lang="en-GB" sz="2000" b="0" i="0" u="none" strike="noStrike" kern="1200" cap="none" spc="0" baseline="0" dirty="0">
              <a:solidFill>
                <a:srgbClr val="000000"/>
              </a:solidFill>
              <a:uFillTx/>
              <a:latin typeface="Segoe Light" pitchFamily="34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DCB9E13-F1FD-4498-9CC6-FCD0D9E51721}"/>
              </a:ext>
            </a:extLst>
          </p:cNvPr>
          <p:cNvSpPr txBox="1"/>
          <p:nvPr/>
        </p:nvSpPr>
        <p:spPr>
          <a:xfrm>
            <a:off x="1496680" y="920617"/>
            <a:ext cx="9198644" cy="501675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Narrative #3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4000" b="0" i="0" u="none" strike="noStrike" kern="0" cap="none" spc="0" baseline="0" dirty="0">
              <a:solidFill>
                <a:srgbClr val="000000"/>
              </a:solidFill>
              <a:uFillTx/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Things don’t just happen. Things happen to people, who act, react and change in very human ways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40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creation, rejection, denial, stubbornness, cooperation, subversion, opportunism, …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79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6">
            <a:extLst>
              <a:ext uri="{FF2B5EF4-FFF2-40B4-BE49-F238E27FC236}">
                <a16:creationId xmlns:a16="http://schemas.microsoft.com/office/drawing/2014/main" id="{116B1322-FC8F-4341-B51A-131ACA1FC518}"/>
              </a:ext>
            </a:extLst>
          </p:cNvPr>
          <p:cNvGrpSpPr/>
          <p:nvPr/>
        </p:nvGrpSpPr>
        <p:grpSpPr>
          <a:xfrm>
            <a:off x="633212" y="490173"/>
            <a:ext cx="10790221" cy="3082917"/>
            <a:chOff x="633212" y="490173"/>
            <a:chExt cx="10790221" cy="3082917"/>
          </a:xfrm>
        </p:grpSpPr>
        <p:sp>
          <p:nvSpPr>
            <p:cNvPr id="3" name="Freeform 7">
              <a:extLst>
                <a:ext uri="{FF2B5EF4-FFF2-40B4-BE49-F238E27FC236}">
                  <a16:creationId xmlns:a16="http://schemas.microsoft.com/office/drawing/2014/main" id="{A7B4E1BD-18A4-4B84-80F4-70BE9C1ACE1A}"/>
                </a:ext>
              </a:extLst>
            </p:cNvPr>
            <p:cNvSpPr/>
            <p:nvPr/>
          </p:nvSpPr>
          <p:spPr>
            <a:xfrm>
              <a:off x="633212" y="490173"/>
              <a:ext cx="4299399" cy="3082917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5138199"/>
                <a:gd name="f7" fmla="val 3082919"/>
                <a:gd name="f8" fmla="+- 0 0 -90"/>
                <a:gd name="f9" fmla="*/ f3 1 5138199"/>
                <a:gd name="f10" fmla="*/ f4 1 3082919"/>
                <a:gd name="f11" fmla="val f5"/>
                <a:gd name="f12" fmla="val f6"/>
                <a:gd name="f13" fmla="val f7"/>
                <a:gd name="f14" fmla="*/ f8 f0 1"/>
                <a:gd name="f15" fmla="+- f13 0 f11"/>
                <a:gd name="f16" fmla="+- f12 0 f11"/>
                <a:gd name="f17" fmla="*/ f14 1 f2"/>
                <a:gd name="f18" fmla="*/ f16 1 5138199"/>
                <a:gd name="f19" fmla="*/ f15 1 3082919"/>
                <a:gd name="f20" fmla="*/ 0 f16 1"/>
                <a:gd name="f21" fmla="*/ 0 f15 1"/>
                <a:gd name="f22" fmla="*/ 5138199 f16 1"/>
                <a:gd name="f23" fmla="*/ 3082919 f15 1"/>
                <a:gd name="f24" fmla="+- f17 0 f1"/>
                <a:gd name="f25" fmla="*/ f20 1 5138199"/>
                <a:gd name="f26" fmla="*/ f21 1 3082919"/>
                <a:gd name="f27" fmla="*/ f22 1 5138199"/>
                <a:gd name="f28" fmla="*/ f23 1 3082919"/>
                <a:gd name="f29" fmla="*/ f11 1 f18"/>
                <a:gd name="f30" fmla="*/ f12 1 f18"/>
                <a:gd name="f31" fmla="*/ f11 1 f19"/>
                <a:gd name="f32" fmla="*/ f13 1 f19"/>
                <a:gd name="f33" fmla="*/ f25 1 f18"/>
                <a:gd name="f34" fmla="*/ f26 1 f19"/>
                <a:gd name="f35" fmla="*/ f27 1 f18"/>
                <a:gd name="f36" fmla="*/ f28 1 f19"/>
                <a:gd name="f37" fmla="*/ f29 f9 1"/>
                <a:gd name="f38" fmla="*/ f30 f9 1"/>
                <a:gd name="f39" fmla="*/ f32 f10 1"/>
                <a:gd name="f40" fmla="*/ f31 f10 1"/>
                <a:gd name="f41" fmla="*/ f33 f9 1"/>
                <a:gd name="f42" fmla="*/ f34 f10 1"/>
                <a:gd name="f43" fmla="*/ f35 f9 1"/>
                <a:gd name="f44" fmla="*/ f36 f1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4">
                  <a:pos x="f41" y="f42"/>
                </a:cxn>
                <a:cxn ang="f24">
                  <a:pos x="f43" y="f42"/>
                </a:cxn>
                <a:cxn ang="f24">
                  <a:pos x="f43" y="f44"/>
                </a:cxn>
                <a:cxn ang="f24">
                  <a:pos x="f41" y="f44"/>
                </a:cxn>
                <a:cxn ang="f24">
                  <a:pos x="f41" y="f42"/>
                </a:cxn>
              </a:cxnLst>
              <a:rect l="f37" t="f40" r="f38" b="f39"/>
              <a:pathLst>
                <a:path w="5138199" h="3082919">
                  <a:moveTo>
                    <a:pt x="f5" y="f5"/>
                  </a:moveTo>
                  <a:lnTo>
                    <a:pt x="f6" y="f5"/>
                  </a:lnTo>
                  <a:lnTo>
                    <a:pt x="f6" y="f7"/>
                  </a:lnTo>
                  <a:lnTo>
                    <a:pt x="f5" y="f7"/>
                  </a:lnTo>
                  <a:lnTo>
                    <a:pt x="f5" y="f5"/>
                  </a:lnTo>
                  <a:close/>
                </a:path>
              </a:pathLst>
            </a:custGeom>
            <a:solidFill>
              <a:srgbClr val="9BBB59"/>
            </a:solidFill>
            <a:ln w="25402" cap="flat">
              <a:solidFill>
                <a:srgbClr val="FFFFFF"/>
              </a:solidFill>
              <a:prstDash val="solid"/>
              <a:miter/>
            </a:ln>
          </p:spPr>
          <p:txBody>
            <a:bodyPr vert="horz" wrap="square" lIns="247646" tIns="247646" rIns="247646" bIns="247646" anchor="ctr" anchorCtr="1" compatLnSpc="1">
              <a:noAutofit/>
            </a:bodyPr>
            <a:lstStyle/>
            <a:p>
              <a:pPr marL="0" marR="0" lvl="0" indent="0" algn="ctr" defTabSz="2889247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25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6000" b="0" i="0" u="none" strike="noStrike" kern="1200" cap="none" spc="0" baseline="0">
                  <a:solidFill>
                    <a:srgbClr val="FFFFFF"/>
                  </a:solidFill>
                  <a:uFillTx/>
                  <a:latin typeface="Segoe UI Light" pitchFamily="34"/>
                </a:rPr>
                <a:t>Enterprise</a:t>
              </a:r>
            </a:p>
          </p:txBody>
        </p:sp>
        <p:sp>
          <p:nvSpPr>
            <p:cNvPr id="4" name="Freeform 8">
              <a:extLst>
                <a:ext uri="{FF2B5EF4-FFF2-40B4-BE49-F238E27FC236}">
                  <a16:creationId xmlns:a16="http://schemas.microsoft.com/office/drawing/2014/main" id="{623582C8-47B6-4CAC-86C3-341E58AB439A}"/>
                </a:ext>
              </a:extLst>
            </p:cNvPr>
            <p:cNvSpPr/>
            <p:nvPr/>
          </p:nvSpPr>
          <p:spPr>
            <a:xfrm>
              <a:off x="7250807" y="490173"/>
              <a:ext cx="4172626" cy="3082917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5138199"/>
                <a:gd name="f7" fmla="val 3082919"/>
                <a:gd name="f8" fmla="+- 0 0 -90"/>
                <a:gd name="f9" fmla="*/ f3 1 5138199"/>
                <a:gd name="f10" fmla="*/ f4 1 3082919"/>
                <a:gd name="f11" fmla="val f5"/>
                <a:gd name="f12" fmla="val f6"/>
                <a:gd name="f13" fmla="val f7"/>
                <a:gd name="f14" fmla="*/ f8 f0 1"/>
                <a:gd name="f15" fmla="+- f13 0 f11"/>
                <a:gd name="f16" fmla="+- f12 0 f11"/>
                <a:gd name="f17" fmla="*/ f14 1 f2"/>
                <a:gd name="f18" fmla="*/ f16 1 5138199"/>
                <a:gd name="f19" fmla="*/ f15 1 3082919"/>
                <a:gd name="f20" fmla="*/ 0 f16 1"/>
                <a:gd name="f21" fmla="*/ 0 f15 1"/>
                <a:gd name="f22" fmla="*/ 5138199 f16 1"/>
                <a:gd name="f23" fmla="*/ 3082919 f15 1"/>
                <a:gd name="f24" fmla="+- f17 0 f1"/>
                <a:gd name="f25" fmla="*/ f20 1 5138199"/>
                <a:gd name="f26" fmla="*/ f21 1 3082919"/>
                <a:gd name="f27" fmla="*/ f22 1 5138199"/>
                <a:gd name="f28" fmla="*/ f23 1 3082919"/>
                <a:gd name="f29" fmla="*/ f11 1 f18"/>
                <a:gd name="f30" fmla="*/ f12 1 f18"/>
                <a:gd name="f31" fmla="*/ f11 1 f19"/>
                <a:gd name="f32" fmla="*/ f13 1 f19"/>
                <a:gd name="f33" fmla="*/ f25 1 f18"/>
                <a:gd name="f34" fmla="*/ f26 1 f19"/>
                <a:gd name="f35" fmla="*/ f27 1 f18"/>
                <a:gd name="f36" fmla="*/ f28 1 f19"/>
                <a:gd name="f37" fmla="*/ f29 f9 1"/>
                <a:gd name="f38" fmla="*/ f30 f9 1"/>
                <a:gd name="f39" fmla="*/ f32 f10 1"/>
                <a:gd name="f40" fmla="*/ f31 f10 1"/>
                <a:gd name="f41" fmla="*/ f33 f9 1"/>
                <a:gd name="f42" fmla="*/ f34 f10 1"/>
                <a:gd name="f43" fmla="*/ f35 f9 1"/>
                <a:gd name="f44" fmla="*/ f36 f1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4">
                  <a:pos x="f41" y="f42"/>
                </a:cxn>
                <a:cxn ang="f24">
                  <a:pos x="f43" y="f42"/>
                </a:cxn>
                <a:cxn ang="f24">
                  <a:pos x="f43" y="f44"/>
                </a:cxn>
                <a:cxn ang="f24">
                  <a:pos x="f41" y="f44"/>
                </a:cxn>
                <a:cxn ang="f24">
                  <a:pos x="f41" y="f42"/>
                </a:cxn>
              </a:cxnLst>
              <a:rect l="f37" t="f40" r="f38" b="f39"/>
              <a:pathLst>
                <a:path w="5138199" h="3082919">
                  <a:moveTo>
                    <a:pt x="f5" y="f5"/>
                  </a:moveTo>
                  <a:lnTo>
                    <a:pt x="f6" y="f5"/>
                  </a:lnTo>
                  <a:lnTo>
                    <a:pt x="f6" y="f7"/>
                  </a:lnTo>
                  <a:lnTo>
                    <a:pt x="f5" y="f7"/>
                  </a:lnTo>
                  <a:lnTo>
                    <a:pt x="f5" y="f5"/>
                  </a:lnTo>
                  <a:close/>
                </a:path>
              </a:pathLst>
            </a:custGeom>
            <a:solidFill>
              <a:srgbClr val="8064A2"/>
            </a:solidFill>
            <a:ln w="25402" cap="flat">
              <a:solidFill>
                <a:srgbClr val="FFFFFF"/>
              </a:solidFill>
              <a:prstDash val="solid"/>
              <a:miter/>
            </a:ln>
          </p:spPr>
          <p:txBody>
            <a:bodyPr vert="horz" wrap="square" lIns="247646" tIns="247646" rIns="247646" bIns="247646" anchor="ctr" anchorCtr="1" compatLnSpc="1">
              <a:noAutofit/>
            </a:bodyPr>
            <a:lstStyle/>
            <a:p>
              <a:pPr marL="0" marR="0" lvl="0" indent="0" algn="ctr" defTabSz="2889247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25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6000" b="0" i="0" u="none" strike="noStrike" kern="1200" cap="none" spc="0" baseline="0">
                  <a:solidFill>
                    <a:srgbClr val="FFFFFF"/>
                  </a:solidFill>
                  <a:uFillTx/>
                  <a:latin typeface="Segoe UI Light" pitchFamily="34"/>
                </a:rPr>
                <a:t>Openness</a:t>
              </a:r>
            </a:p>
          </p:txBody>
        </p:sp>
      </p:grpSp>
      <p:sp>
        <p:nvSpPr>
          <p:cNvPr id="5" name="Left-Right Arrow 9">
            <a:extLst>
              <a:ext uri="{FF2B5EF4-FFF2-40B4-BE49-F238E27FC236}">
                <a16:creationId xmlns:a16="http://schemas.microsoft.com/office/drawing/2014/main" id="{90722824-DD0C-488C-A564-BF1C7D6766CD}"/>
              </a:ext>
            </a:extLst>
          </p:cNvPr>
          <p:cNvSpPr/>
          <p:nvPr/>
        </p:nvSpPr>
        <p:spPr>
          <a:xfrm>
            <a:off x="5280339" y="1738649"/>
            <a:ext cx="1622739" cy="643947"/>
          </a:xfrm>
          <a:custGeom>
            <a:avLst>
              <a:gd name="f9" fmla="val 50000"/>
              <a:gd name="f10" fmla="val 500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ss"/>
              <a:gd name="f8" fmla="val 0"/>
              <a:gd name="f9" fmla="val 50000"/>
              <a:gd name="f10" fmla="val 50000"/>
              <a:gd name="f11" fmla="+- 0 0 -360"/>
              <a:gd name="f12" fmla="+- 0 0 -180"/>
              <a:gd name="f13" fmla="abs f5"/>
              <a:gd name="f14" fmla="abs f6"/>
              <a:gd name="f15" fmla="abs f7"/>
              <a:gd name="f16" fmla="val f8"/>
              <a:gd name="f17" fmla="val f9"/>
              <a:gd name="f18" fmla="val f10"/>
              <a:gd name="f19" fmla="*/ f11 f2 1"/>
              <a:gd name="f20" fmla="*/ f12 f2 1"/>
              <a:gd name="f21" fmla="?: f13 f5 1"/>
              <a:gd name="f22" fmla="?: f14 f6 1"/>
              <a:gd name="f23" fmla="?: f15 f7 1"/>
              <a:gd name="f24" fmla="*/ f19 1 f4"/>
              <a:gd name="f25" fmla="*/ f20 1 f4"/>
              <a:gd name="f26" fmla="*/ f21 1 21600"/>
              <a:gd name="f27" fmla="*/ f22 1 21600"/>
              <a:gd name="f28" fmla="*/ 21600 f21 1"/>
              <a:gd name="f29" fmla="*/ 21600 f22 1"/>
              <a:gd name="f30" fmla="+- f24 0 f3"/>
              <a:gd name="f31" fmla="+- f25 0 f3"/>
              <a:gd name="f32" fmla="min f27 f26"/>
              <a:gd name="f33" fmla="*/ f28 1 f23"/>
              <a:gd name="f34" fmla="*/ f29 1 f23"/>
              <a:gd name="f35" fmla="val f33"/>
              <a:gd name="f36" fmla="val f34"/>
              <a:gd name="f37" fmla="*/ f16 f32 1"/>
              <a:gd name="f38" fmla="+- f36 0 f16"/>
              <a:gd name="f39" fmla="+- f35 0 f16"/>
              <a:gd name="f40" fmla="*/ f35 f32 1"/>
              <a:gd name="f41" fmla="*/ f36 f32 1"/>
              <a:gd name="f42" fmla="*/ f38 1 2"/>
              <a:gd name="f43" fmla="*/ f39 1 2"/>
              <a:gd name="f44" fmla="min f39 f38"/>
              <a:gd name="f45" fmla="*/ f38 f17 1"/>
              <a:gd name="f46" fmla="+- f16 f42 0"/>
              <a:gd name="f47" fmla="+- f16 f43 0"/>
              <a:gd name="f48" fmla="*/ f44 f18 1"/>
              <a:gd name="f49" fmla="*/ f45 1 200000"/>
              <a:gd name="f50" fmla="*/ f48 1 100000"/>
              <a:gd name="f51" fmla="+- f46 0 f49"/>
              <a:gd name="f52" fmla="+- f46 f49 0"/>
              <a:gd name="f53" fmla="*/ f46 f32 1"/>
              <a:gd name="f54" fmla="*/ f47 f32 1"/>
              <a:gd name="f55" fmla="+- f35 0 f50"/>
              <a:gd name="f56" fmla="*/ f51 f50 1"/>
              <a:gd name="f57" fmla="*/ f51 f32 1"/>
              <a:gd name="f58" fmla="*/ f52 f32 1"/>
              <a:gd name="f59" fmla="*/ f50 f32 1"/>
              <a:gd name="f60" fmla="*/ f56 1 f42"/>
              <a:gd name="f61" fmla="*/ f55 f32 1"/>
              <a:gd name="f62" fmla="+- f50 0 f60"/>
              <a:gd name="f63" fmla="+- f55 f60 0"/>
              <a:gd name="f64" fmla="*/ f62 f32 1"/>
              <a:gd name="f65" fmla="*/ f63 f32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61" y="f37"/>
              </a:cxn>
              <a:cxn ang="f30">
                <a:pos x="f54" y="f57"/>
              </a:cxn>
              <a:cxn ang="f30">
                <a:pos x="f59" y="f37"/>
              </a:cxn>
              <a:cxn ang="f31">
                <a:pos x="f59" y="f41"/>
              </a:cxn>
              <a:cxn ang="f31">
                <a:pos x="f54" y="f58"/>
              </a:cxn>
              <a:cxn ang="f31">
                <a:pos x="f61" y="f41"/>
              </a:cxn>
            </a:cxnLst>
            <a:rect l="f64" t="f57" r="f65" b="f58"/>
            <a:pathLst>
              <a:path>
                <a:moveTo>
                  <a:pt x="f37" y="f53"/>
                </a:moveTo>
                <a:lnTo>
                  <a:pt x="f59" y="f37"/>
                </a:lnTo>
                <a:lnTo>
                  <a:pt x="f59" y="f57"/>
                </a:lnTo>
                <a:lnTo>
                  <a:pt x="f61" y="f57"/>
                </a:lnTo>
                <a:lnTo>
                  <a:pt x="f61" y="f37"/>
                </a:lnTo>
                <a:lnTo>
                  <a:pt x="f40" y="f53"/>
                </a:lnTo>
                <a:lnTo>
                  <a:pt x="f61" y="f41"/>
                </a:lnTo>
                <a:lnTo>
                  <a:pt x="f61" y="f58"/>
                </a:lnTo>
                <a:lnTo>
                  <a:pt x="f59" y="f58"/>
                </a:lnTo>
                <a:lnTo>
                  <a:pt x="f59" y="f41"/>
                </a:lnTo>
                <a:close/>
              </a:path>
            </a:pathLst>
          </a:custGeom>
          <a:noFill/>
          <a:ln w="9528" cap="flat">
            <a:solidFill>
              <a:srgbClr val="333333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98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200" b="0" i="0" u="none" strike="noStrike" kern="1200" cap="none" spc="0" baseline="0">
              <a:solidFill>
                <a:srgbClr val="000000"/>
              </a:solidFill>
              <a:uFillTx/>
              <a:latin typeface="Segoe Light" pitchFamily="34"/>
            </a:endParaRPr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7940B702-5F12-42FB-AE07-5BC29535AFB0}"/>
              </a:ext>
            </a:extLst>
          </p:cNvPr>
          <p:cNvSpPr/>
          <p:nvPr/>
        </p:nvSpPr>
        <p:spPr>
          <a:xfrm>
            <a:off x="5388321" y="3174513"/>
            <a:ext cx="1406767" cy="1422404"/>
          </a:xfrm>
          <a:custGeom>
            <a:avLst>
              <a:gd name="f0" fmla="val 10919"/>
              <a:gd name="f1" fmla="val 54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val 10800"/>
              <a:gd name="f10" fmla="+- 0 0 -270"/>
              <a:gd name="f11" fmla="+- 0 0 -90"/>
              <a:gd name="f12" fmla="*/ f5 1 21600"/>
              <a:gd name="f13" fmla="*/ f6 1 21600"/>
              <a:gd name="f14" fmla="pin 0 f1 10800"/>
              <a:gd name="f15" fmla="pin 0 f0 21600"/>
              <a:gd name="f16" fmla="*/ f10 f2 1"/>
              <a:gd name="f17" fmla="*/ f11 f2 1"/>
              <a:gd name="f18" fmla="val f14"/>
              <a:gd name="f19" fmla="val f15"/>
              <a:gd name="f20" fmla="+- 21600 0 f14"/>
              <a:gd name="f21" fmla="*/ f14 f12 1"/>
              <a:gd name="f22" fmla="*/ f15 f13 1"/>
              <a:gd name="f23" fmla="*/ 0 f13 1"/>
              <a:gd name="f24" fmla="*/ 0 f12 1"/>
              <a:gd name="f25" fmla="*/ f16 1 f4"/>
              <a:gd name="f26" fmla="*/ 21600 f12 1"/>
              <a:gd name="f27" fmla="*/ f17 1 f4"/>
              <a:gd name="f28" fmla="+- 21600 0 f19"/>
              <a:gd name="f29" fmla="*/ f18 f12 1"/>
              <a:gd name="f30" fmla="*/ f20 f12 1"/>
              <a:gd name="f31" fmla="*/ f19 f13 1"/>
              <a:gd name="f32" fmla="+- f25 0 f3"/>
              <a:gd name="f33" fmla="+- f27 0 f3"/>
              <a:gd name="f34" fmla="*/ f28 f18 1"/>
              <a:gd name="f35" fmla="*/ f34 1 10800"/>
              <a:gd name="f36" fmla="+- f19 f35 0"/>
              <a:gd name="f37" fmla="*/ f36 f13 1"/>
            </a:gdLst>
            <a:ahLst>
              <a:ahXY gdRefX="f1" minX="f7" maxX="f9" gdRefY="f0" minY="f7" maxY="f8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24" y="f31"/>
              </a:cxn>
              <a:cxn ang="f33">
                <a:pos x="f26" y="f31"/>
              </a:cxn>
            </a:cxnLst>
            <a:rect l="f29" t="f23" r="f30" b="f37"/>
            <a:pathLst>
              <a:path w="21600" h="21600">
                <a:moveTo>
                  <a:pt x="f18" y="f7"/>
                </a:moveTo>
                <a:lnTo>
                  <a:pt x="f18" y="f19"/>
                </a:lnTo>
                <a:lnTo>
                  <a:pt x="f7" y="f19"/>
                </a:lnTo>
                <a:lnTo>
                  <a:pt x="f9" y="f8"/>
                </a:lnTo>
                <a:lnTo>
                  <a:pt x="f8" y="f19"/>
                </a:lnTo>
                <a:lnTo>
                  <a:pt x="f20" y="f19"/>
                </a:lnTo>
                <a:lnTo>
                  <a:pt x="f20" y="f7"/>
                </a:lnTo>
                <a:close/>
              </a:path>
            </a:pathLst>
          </a:custGeom>
          <a:solidFill>
            <a:srgbClr val="FFFFFF"/>
          </a:solidFill>
          <a:ln w="9528" cap="flat">
            <a:solidFill>
              <a:srgbClr val="BE4B48"/>
            </a:solidFill>
            <a:prstDash val="solid"/>
            <a:miter/>
          </a:ln>
          <a:effectLst>
            <a:outerShdw dist="22997" dir="5400000" algn="tl">
              <a:srgbClr val="000000">
                <a:alpha val="35000"/>
              </a:srgbClr>
            </a:outerShdw>
          </a:effectLst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98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200" b="0" i="0" u="none" strike="noStrike" kern="1200" cap="none" spc="0" baseline="0">
              <a:solidFill>
                <a:srgbClr val="000000"/>
              </a:solidFill>
              <a:uFillTx/>
              <a:latin typeface="Segoe Light" pitchFamily="34"/>
            </a:endParaRPr>
          </a:p>
        </p:txBody>
      </p:sp>
      <p:sp>
        <p:nvSpPr>
          <p:cNvPr id="7" name="TextBox 10">
            <a:extLst>
              <a:ext uri="{FF2B5EF4-FFF2-40B4-BE49-F238E27FC236}">
                <a16:creationId xmlns:a16="http://schemas.microsoft.com/office/drawing/2014/main" id="{40241450-EA52-43E6-9922-97EBE3CDEBB4}"/>
              </a:ext>
            </a:extLst>
          </p:cNvPr>
          <p:cNvSpPr txBox="1"/>
          <p:nvPr/>
        </p:nvSpPr>
        <p:spPr>
          <a:xfrm>
            <a:off x="1565335" y="5136721"/>
            <a:ext cx="9052737" cy="123110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Segoe Light" pitchFamily="34"/>
              </a:rPr>
              <a:t>2010-15: </a:t>
            </a:r>
            <a:r>
              <a:rPr lang="en-GB" sz="4000" dirty="0">
                <a:solidFill>
                  <a:srgbClr val="000000"/>
                </a:solidFill>
                <a:latin typeface="Segoe Light" pitchFamily="34"/>
              </a:rPr>
              <a:t>C#, F#, Microsoft </a:t>
            </a: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Segoe Light" pitchFamily="34"/>
              </a:rPr>
              <a:t>embrace openness and cross-platform normality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1510D3D-2AD3-488A-ADDC-0215BA7E5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EEF4C1-CAD7-47BD-9619-E9C5966BFC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5957" y="1386328"/>
            <a:ext cx="9680086" cy="385242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26EAC33-0269-44E0-87E4-A96758CB3A6E}"/>
              </a:ext>
            </a:extLst>
          </p:cNvPr>
          <p:cNvSpPr/>
          <p:nvPr/>
        </p:nvSpPr>
        <p:spPr>
          <a:xfrm>
            <a:off x="4672945" y="5828811"/>
            <a:ext cx="27413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3300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  <a:hlinkClick r:id="rId3"/>
              </a:rPr>
              <a:t>www.microsoft.com/net/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01505869"/>
      </p:ext>
    </p:extLst>
  </p:cSld>
  <p:clrMapOvr>
    <a:masterClrMapping/>
  </p:clrMapOvr>
  <p:transition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DC79AC2-15D0-4841-B9DD-ABAE38CEEB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250" y="452437"/>
            <a:ext cx="8953500" cy="595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782815"/>
      </p:ext>
    </p:extLst>
  </p:cSld>
  <p:clrMapOvr>
    <a:masterClrMapping/>
  </p:clrMapOvr>
  <p:transition>
    <p:fad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5031762"/>
              </p:ext>
            </p:extLst>
          </p:nvPr>
        </p:nvGraphicFramePr>
        <p:xfrm>
          <a:off x="1055078" y="998807"/>
          <a:ext cx="10339752" cy="544419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92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924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924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9246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9246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9246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924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29246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891333">
                <a:tc>
                  <a:txBody>
                    <a:bodyPr/>
                    <a:lstStyle/>
                    <a:p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/>
                        <a:t>Expression-oriented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No</a:t>
                      </a:r>
                      <a:r>
                        <a:rPr lang="en-GB" sz="1600" baseline="0" dirty="0"/>
                        <a:t> null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Multiple</a:t>
                      </a:r>
                      <a:r>
                        <a:rPr lang="en-GB" sz="1600" baseline="0" dirty="0"/>
                        <a:t> </a:t>
                      </a:r>
                      <a:r>
                        <a:rPr lang="en-GB" sz="1600" baseline="0" dirty="0" err="1"/>
                        <a:t>Args</a:t>
                      </a:r>
                      <a:r>
                        <a:rPr lang="en-GB" sz="1600" baseline="0" dirty="0"/>
                        <a:t> = Tuples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Closure and Capture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First</a:t>
                      </a:r>
                      <a:r>
                        <a:rPr lang="en-GB" sz="1600" baseline="0" dirty="0"/>
                        <a:t>-class Values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Currying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300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/>
                        <a:t>HM</a:t>
                      </a:r>
                      <a:r>
                        <a:rPr lang="en-GB" sz="1600" baseline="0" dirty="0"/>
                        <a:t> Type Inference</a:t>
                      </a:r>
                      <a:endParaRPr lang="en-GB" sz="1600" dirty="0"/>
                    </a:p>
                    <a:p>
                      <a:endParaRPr lang="en-GB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2306">
                <a:tc>
                  <a:txBody>
                    <a:bodyPr/>
                    <a:lstStyle/>
                    <a:p>
                      <a:r>
                        <a:rPr lang="en-GB" sz="1600" dirty="0"/>
                        <a:t>void (unit)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GB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lang="en-GB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GB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lang="en-GB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GB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lang="en-GB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GB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lang="en-GB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GB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lang="en-GB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3300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kumimoji="0" lang="en-GB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GB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lang="en-GB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2306">
                <a:tc>
                  <a:txBody>
                    <a:bodyPr/>
                    <a:lstStyle/>
                    <a:p>
                      <a:r>
                        <a:rPr lang="en-GB" sz="1600" dirty="0"/>
                        <a:t>Object Types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GB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lang="en-GB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GB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lang="en-GB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GB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lang="en-GB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GB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lang="en-GB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GB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lang="en-GB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3300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kumimoji="0" lang="en-GB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>
                          <a:sym typeface="Wingdings" panose="05000000000000000000" pitchFamily="2" charset="2"/>
                        </a:rPr>
                        <a:t></a:t>
                      </a:r>
                      <a:endParaRPr lang="en-GB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2306">
                <a:tc>
                  <a:txBody>
                    <a:bodyPr/>
                    <a:lstStyle/>
                    <a:p>
                      <a:pPr marL="0" marR="0" indent="0" algn="l" defTabSz="93300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/>
                        <a:t>Subtyping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GB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lang="en-GB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GB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lang="en-GB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GB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lang="en-GB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GB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lang="en-GB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GB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lang="en-GB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GB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lang="en-GB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GB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lang="en-GB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32306">
                <a:tc>
                  <a:txBody>
                    <a:bodyPr/>
                    <a:lstStyle/>
                    <a:p>
                      <a:pPr marL="0" marR="0" indent="0" algn="l" defTabSz="93300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/>
                        <a:t>Dot-notation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GB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lang="en-GB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3300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kumimoji="0" lang="en-GB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3300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kumimoji="0" lang="en-GB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3300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kumimoji="0" lang="en-GB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GB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lang="en-GB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GB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lang="en-GB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¾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32306">
                <a:tc>
                  <a:txBody>
                    <a:bodyPr/>
                    <a:lstStyle/>
                    <a:p>
                      <a:r>
                        <a:rPr lang="en-GB" sz="1600" dirty="0"/>
                        <a:t>Inheritance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GB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lang="en-GB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3300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kumimoji="0" lang="en-GB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3300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kumimoji="0" lang="en-GB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GB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lang="en-GB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GB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lang="en-GB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3300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kumimoji="0" lang="en-GB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3300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/>
                        <a:t>¾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91333">
                <a:tc>
                  <a:txBody>
                    <a:bodyPr/>
                    <a:lstStyle/>
                    <a:p>
                      <a:r>
                        <a:rPr lang="en-GB" sz="1600" dirty="0"/>
                        <a:t>Method Overloading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GB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lang="en-GB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GB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lang="en-GB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GB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lang="en-GB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3300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kumimoji="0" lang="en-GB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GB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¾</a:t>
                      </a:r>
                      <a:endParaRPr lang="en-GB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dirty="0">
                          <a:sym typeface="Wingdings" panose="05000000000000000000" pitchFamily="2" charset="2"/>
                        </a:rPr>
                        <a:t></a:t>
                      </a:r>
                      <a:endParaRPr lang="en-GB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¾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" name="Rectangular Callout 3"/>
          <p:cNvSpPr/>
          <p:nvPr/>
        </p:nvSpPr>
        <p:spPr bwMode="auto">
          <a:xfrm>
            <a:off x="8187397" y="2620661"/>
            <a:ext cx="3601329" cy="584771"/>
          </a:xfrm>
          <a:prstGeom prst="wedgeRectCallout">
            <a:avLst>
              <a:gd name="adj1" fmla="val 19978"/>
              <a:gd name="adj2" fmla="val 179734"/>
            </a:avLst>
          </a:prstGeom>
          <a:solidFill>
            <a:srgbClr val="92D050"/>
          </a:solidFill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09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Light" pitchFamily="34" charset="0"/>
                <a:ea typeface="+mn-ea"/>
                <a:cs typeface="+mn-cs"/>
              </a:rPr>
              <a:t>Relatively Graceful Degradation</a:t>
            </a:r>
          </a:p>
          <a:p>
            <a:pPr marL="0" marR="0" lvl="0" indent="0" algn="ctr" defTabSz="91409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Light" pitchFamily="34" charset="0"/>
                <a:ea typeface="+mn-ea"/>
                <a:cs typeface="+mn-cs"/>
              </a:rPr>
              <a:t>(some type annotations needed)</a:t>
            </a:r>
          </a:p>
        </p:txBody>
      </p:sp>
      <p:sp>
        <p:nvSpPr>
          <p:cNvPr id="5" name="Rectangular Callout 4"/>
          <p:cNvSpPr/>
          <p:nvPr/>
        </p:nvSpPr>
        <p:spPr bwMode="auto">
          <a:xfrm>
            <a:off x="5427784" y="4756606"/>
            <a:ext cx="3601329" cy="584771"/>
          </a:xfrm>
          <a:prstGeom prst="wedgeRectCallout">
            <a:avLst>
              <a:gd name="adj1" fmla="val 21036"/>
              <a:gd name="adj2" fmla="val 100154"/>
            </a:avLst>
          </a:prstGeom>
          <a:solidFill>
            <a:srgbClr val="92D050"/>
          </a:solidFill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09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Light" pitchFamily="34" charset="0"/>
                <a:ea typeface="+mn-ea"/>
                <a:cs typeface="+mn-cs"/>
              </a:rPr>
              <a:t>Relatively Graceful Degradation</a:t>
            </a:r>
          </a:p>
          <a:p>
            <a:pPr marL="0" marR="0" lvl="0" indent="0" algn="ctr" defTabSz="91409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Light" pitchFamily="34" charset="0"/>
                <a:ea typeface="+mn-ea"/>
                <a:cs typeface="+mn-cs"/>
              </a:rPr>
              <a:t>(some type annotations needed)</a:t>
            </a:r>
          </a:p>
        </p:txBody>
      </p:sp>
      <p:sp>
        <p:nvSpPr>
          <p:cNvPr id="6" name="Rectangular Callout 5"/>
          <p:cNvSpPr/>
          <p:nvPr/>
        </p:nvSpPr>
        <p:spPr bwMode="auto">
          <a:xfrm>
            <a:off x="9694985" y="4756606"/>
            <a:ext cx="2268415" cy="584771"/>
          </a:xfrm>
          <a:prstGeom prst="wedgeRectCallout">
            <a:avLst>
              <a:gd name="adj1" fmla="val -51434"/>
              <a:gd name="adj2" fmla="val 108043"/>
            </a:avLst>
          </a:prstGeom>
          <a:solidFill>
            <a:srgbClr val="92D050"/>
          </a:solidFill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09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Light" pitchFamily="34" charset="0"/>
                <a:ea typeface="+mn-ea"/>
                <a:cs typeface="+mn-cs"/>
              </a:rPr>
              <a:t>Some combinations outlawed for sanity</a:t>
            </a:r>
          </a:p>
        </p:txBody>
      </p:sp>
      <p:sp>
        <p:nvSpPr>
          <p:cNvPr id="7" name="Freeform 6"/>
          <p:cNvSpPr/>
          <p:nvPr/>
        </p:nvSpPr>
        <p:spPr>
          <a:xfrm>
            <a:off x="2363372" y="379828"/>
            <a:ext cx="8890781" cy="576776"/>
          </a:xfrm>
          <a:custGeom>
            <a:avLst/>
            <a:gdLst>
              <a:gd name="connsiteX0" fmla="*/ 0 w 5138199"/>
              <a:gd name="connsiteY0" fmla="*/ 0 h 3082919"/>
              <a:gd name="connsiteX1" fmla="*/ 5138199 w 5138199"/>
              <a:gd name="connsiteY1" fmla="*/ 0 h 3082919"/>
              <a:gd name="connsiteX2" fmla="*/ 5138199 w 5138199"/>
              <a:gd name="connsiteY2" fmla="*/ 3082919 h 3082919"/>
              <a:gd name="connsiteX3" fmla="*/ 0 w 5138199"/>
              <a:gd name="connsiteY3" fmla="*/ 3082919 h 3082919"/>
              <a:gd name="connsiteX4" fmla="*/ 0 w 5138199"/>
              <a:gd name="connsiteY4" fmla="*/ 0 h 3082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38199" h="3082919">
                <a:moveTo>
                  <a:pt x="0" y="0"/>
                </a:moveTo>
                <a:lnTo>
                  <a:pt x="5138199" y="0"/>
                </a:lnTo>
                <a:lnTo>
                  <a:pt x="5138199" y="3082919"/>
                </a:lnTo>
                <a:lnTo>
                  <a:pt x="0" y="308291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7650" tIns="247650" rIns="247650" bIns="247650" numCol="1" spcCol="1270" anchor="ctr" anchorCtr="0">
            <a:noAutofit/>
          </a:bodyPr>
          <a:lstStyle/>
          <a:p>
            <a:pPr marL="0" marR="0" lvl="0" indent="0" algn="ctr" defTabSz="28892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Functional</a:t>
            </a:r>
          </a:p>
        </p:txBody>
      </p:sp>
      <p:sp>
        <p:nvSpPr>
          <p:cNvPr id="8" name="Freeform 7"/>
          <p:cNvSpPr/>
          <p:nvPr/>
        </p:nvSpPr>
        <p:spPr>
          <a:xfrm>
            <a:off x="309489" y="1885071"/>
            <a:ext cx="604911" cy="4501662"/>
          </a:xfrm>
          <a:custGeom>
            <a:avLst/>
            <a:gdLst>
              <a:gd name="connsiteX0" fmla="*/ 0 w 5138199"/>
              <a:gd name="connsiteY0" fmla="*/ 0 h 3082919"/>
              <a:gd name="connsiteX1" fmla="*/ 5138199 w 5138199"/>
              <a:gd name="connsiteY1" fmla="*/ 0 h 3082919"/>
              <a:gd name="connsiteX2" fmla="*/ 5138199 w 5138199"/>
              <a:gd name="connsiteY2" fmla="*/ 3082919 h 3082919"/>
              <a:gd name="connsiteX3" fmla="*/ 0 w 5138199"/>
              <a:gd name="connsiteY3" fmla="*/ 3082919 h 3082919"/>
              <a:gd name="connsiteX4" fmla="*/ 0 w 5138199"/>
              <a:gd name="connsiteY4" fmla="*/ 0 h 3082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38199" h="3082919">
                <a:moveTo>
                  <a:pt x="0" y="0"/>
                </a:moveTo>
                <a:lnTo>
                  <a:pt x="5138199" y="0"/>
                </a:lnTo>
                <a:lnTo>
                  <a:pt x="5138199" y="3082919"/>
                </a:lnTo>
                <a:lnTo>
                  <a:pt x="0" y="308291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11250264"/>
              <a:satOff val="-16880"/>
              <a:lumOff val="-2745"/>
              <a:alphaOff val="0"/>
            </a:schemeClr>
          </a:fillRef>
          <a:effectRef idx="0">
            <a:schemeClr val="accent3">
              <a:hueOff val="11250264"/>
              <a:satOff val="-16880"/>
              <a:lumOff val="-2745"/>
              <a:alphaOff val="0"/>
            </a:schemeClr>
          </a:effectRef>
          <a:fontRef idx="minor">
            <a:schemeClr val="lt1"/>
          </a:fontRef>
        </p:style>
        <p:txBody>
          <a:bodyPr spcFirstLastPara="0" vert="vert" wrap="square" lIns="247650" tIns="247650" rIns="247650" bIns="247650" numCol="1" spcCol="1270" anchor="ctr" anchorCtr="0">
            <a:noAutofit/>
          </a:bodyPr>
          <a:lstStyle/>
          <a:p>
            <a:pPr marL="0" marR="0" lvl="0" indent="0" algn="ctr" defTabSz="28892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Objects</a:t>
            </a:r>
          </a:p>
        </p:txBody>
      </p:sp>
    </p:spTree>
    <p:extLst>
      <p:ext uri="{BB962C8B-B14F-4D97-AF65-F5344CB8AC3E}">
        <p14:creationId xmlns:p14="http://schemas.microsoft.com/office/powerpoint/2010/main" val="214512086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7149" y="772121"/>
            <a:ext cx="11176000" cy="4875181"/>
          </a:xfrm>
        </p:spPr>
        <p:txBody>
          <a:bodyPr>
            <a:normAutofit/>
          </a:bodyPr>
          <a:lstStyle/>
          <a:p>
            <a:pPr algn="l"/>
            <a:r>
              <a:rPr lang="en-GB" sz="4800" dirty="0">
                <a:latin typeface="Segoe UI Light" panose="020B0502040204020203" pitchFamily="34" charset="0"/>
              </a:rPr>
              <a:t>F# get started</a:t>
            </a:r>
            <a:br>
              <a:rPr lang="en-GB" sz="4800" dirty="0">
                <a:latin typeface="Segoe UI Light" panose="020B0502040204020203" pitchFamily="34" charset="0"/>
              </a:rPr>
            </a:br>
            <a:br>
              <a:rPr lang="en-GB" sz="4800" dirty="0">
                <a:latin typeface="Segoe UI Light" panose="020B0502040204020203" pitchFamily="34" charset="0"/>
              </a:rPr>
            </a:br>
            <a: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  <a:t>dotnet new -</a:t>
            </a:r>
            <a:r>
              <a:rPr lang="en-GB" sz="3200" dirty="0" err="1">
                <a:latin typeface="Consolas" panose="020B0609020204030204" pitchFamily="49" charset="0"/>
                <a:cs typeface="Consolas" panose="020B0609020204030204" pitchFamily="49" charset="0"/>
              </a:rPr>
              <a:t>lang</a:t>
            </a:r>
            <a: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  <a:t> F#</a:t>
            </a:r>
            <a:b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  <a:t>dotnet build</a:t>
            </a:r>
            <a:b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GB" sz="4800" dirty="0">
              <a:latin typeface="Segoe UI Light" panose="020B0502040204020203" pitchFamily="34" charset="0"/>
            </a:endParaRP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52E979FA-A7CB-4BBB-80BF-9F57AB38E4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5629" y="653143"/>
            <a:ext cx="2071396" cy="2071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Linux - Wikipedia">
            <a:extLst>
              <a:ext uri="{FF2B5EF4-FFF2-40B4-BE49-F238E27FC236}">
                <a16:creationId xmlns:a16="http://schemas.microsoft.com/office/drawing/2014/main" id="{F2547BAB-F767-4814-AAD8-D48695B188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8207" y="3372451"/>
            <a:ext cx="1118818" cy="1325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90DD77F-95B7-4940-89AC-051F8AA4AF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9615" y="5017747"/>
            <a:ext cx="1097409" cy="1263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F2BE5C33-99B3-4E26-9F9E-9574301890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0104" y="3380062"/>
            <a:ext cx="1139900" cy="683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45399007-3059-40D3-8613-ACD68650FB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0247" y="4385187"/>
            <a:ext cx="1897899" cy="996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673DAA28-5EF4-46AA-A949-F1452D78A1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0096" y="5647302"/>
            <a:ext cx="838200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4654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7149" y="772121"/>
            <a:ext cx="11176000" cy="4875181"/>
          </a:xfrm>
        </p:spPr>
        <p:txBody>
          <a:bodyPr>
            <a:normAutofit/>
          </a:bodyPr>
          <a:lstStyle/>
          <a:p>
            <a:pPr algn="l"/>
            <a:r>
              <a:rPr lang="en-GB" sz="4800" dirty="0">
                <a:latin typeface="Segoe UI Light" panose="020B0502040204020203" pitchFamily="34" charset="0"/>
              </a:rPr>
              <a:t>F# get started</a:t>
            </a:r>
            <a:br>
              <a:rPr lang="en-GB" sz="4800" dirty="0">
                <a:latin typeface="Segoe UI Light" panose="020B0502040204020203" pitchFamily="34" charset="0"/>
              </a:rPr>
            </a:br>
            <a:br>
              <a:rPr lang="en-GB" sz="4800" dirty="0">
                <a:latin typeface="Segoe UI Light" panose="020B0502040204020203" pitchFamily="34" charset="0"/>
              </a:rPr>
            </a:br>
            <a: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  <a:t>dotnet new -</a:t>
            </a:r>
            <a:r>
              <a:rPr lang="en-GB" sz="3200" dirty="0" err="1">
                <a:latin typeface="Consolas" panose="020B0609020204030204" pitchFamily="49" charset="0"/>
                <a:cs typeface="Consolas" panose="020B0609020204030204" pitchFamily="49" charset="0"/>
              </a:rPr>
              <a:t>lang</a:t>
            </a:r>
            <a: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  <a:t> F#</a:t>
            </a:r>
            <a:b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  <a:t>dotnet build</a:t>
            </a:r>
            <a:b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GB" sz="4800" dirty="0">
              <a:latin typeface="Segoe UI Light" panose="020B0502040204020203" pitchFamily="34" charset="0"/>
            </a:endParaRP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52E979FA-A7CB-4BBB-80BF-9F57AB38E4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5629" y="653143"/>
            <a:ext cx="2071396" cy="2071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peech Bubble: Rectangle 3">
            <a:extLst>
              <a:ext uri="{FF2B5EF4-FFF2-40B4-BE49-F238E27FC236}">
                <a16:creationId xmlns:a16="http://schemas.microsoft.com/office/drawing/2014/main" id="{C155D8C8-50D3-4773-81CF-BB67E845A27D}"/>
              </a:ext>
            </a:extLst>
          </p:cNvPr>
          <p:cNvSpPr/>
          <p:nvPr/>
        </p:nvSpPr>
        <p:spPr bwMode="auto">
          <a:xfrm>
            <a:off x="3720877" y="3680305"/>
            <a:ext cx="5038725" cy="2085975"/>
          </a:xfrm>
          <a:prstGeom prst="wedgeRectCallout">
            <a:avLst>
              <a:gd name="adj1" fmla="val -26504"/>
              <a:gd name="adj2" fmla="val 20491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GB" sz="36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Light" pitchFamily="34" charset="0"/>
              </a:rPr>
              <a:t>F# tools are part of the .NET SDK, available </a:t>
            </a:r>
            <a:r>
              <a:rPr lang="en-GB" sz="3600" b="1" u="sng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Light" pitchFamily="34" charset="0"/>
              </a:rPr>
              <a:t>everywhere</a:t>
            </a:r>
            <a:endParaRPr lang="en-GB" b="1" u="sng" dirty="0"/>
          </a:p>
        </p:txBody>
      </p:sp>
      <p:pic>
        <p:nvPicPr>
          <p:cNvPr id="1026" name="Picture 2" descr="Linux - Wikipedia">
            <a:extLst>
              <a:ext uri="{FF2B5EF4-FFF2-40B4-BE49-F238E27FC236}">
                <a16:creationId xmlns:a16="http://schemas.microsoft.com/office/drawing/2014/main" id="{F2547BAB-F767-4814-AAD8-D48695B188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8207" y="3372451"/>
            <a:ext cx="1118818" cy="1325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90DD77F-95B7-4940-89AC-051F8AA4AF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9615" y="5017747"/>
            <a:ext cx="1097409" cy="1263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F2BE5C33-99B3-4E26-9F9E-9574301890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0104" y="3380062"/>
            <a:ext cx="1139900" cy="683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45399007-3059-40D3-8613-ACD68650FB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0247" y="4385187"/>
            <a:ext cx="1897899" cy="996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673DAA28-5EF4-46AA-A949-F1452D78A1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0096" y="5647302"/>
            <a:ext cx="838200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5123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7149" y="772121"/>
            <a:ext cx="11176000" cy="4875181"/>
          </a:xfrm>
        </p:spPr>
        <p:txBody>
          <a:bodyPr>
            <a:normAutofit/>
          </a:bodyPr>
          <a:lstStyle/>
          <a:p>
            <a:pPr algn="l"/>
            <a:r>
              <a:rPr lang="en-GB" sz="4800" dirty="0">
                <a:latin typeface="Segoe UI Light" panose="020B0502040204020203" pitchFamily="34" charset="0"/>
              </a:rPr>
              <a:t>F# for the backend</a:t>
            </a:r>
            <a:br>
              <a:rPr lang="en-GB" sz="4800" dirty="0">
                <a:latin typeface="Segoe UI Light" panose="020B0502040204020203" pitchFamily="34" charset="0"/>
              </a:rPr>
            </a:br>
            <a:br>
              <a:rPr lang="en-GB" sz="4800" dirty="0">
                <a:latin typeface="Segoe UI Light" panose="020B0502040204020203" pitchFamily="34" charset="0"/>
              </a:rPr>
            </a:br>
            <a:r>
              <a:rPr lang="en-GB" sz="3200" dirty="0">
                <a:latin typeface="Consolas" panose="020B0609020204030204" pitchFamily="49" charset="0"/>
              </a:rPr>
              <a:t>dotnet new -</a:t>
            </a:r>
            <a:r>
              <a:rPr lang="en-GB" sz="3200" dirty="0" err="1">
                <a:latin typeface="Consolas" panose="020B0609020204030204" pitchFamily="49" charset="0"/>
              </a:rPr>
              <a:t>i</a:t>
            </a:r>
            <a:r>
              <a:rPr lang="en-GB" sz="3200" dirty="0">
                <a:latin typeface="Consolas" panose="020B0609020204030204" pitchFamily="49" charset="0"/>
              </a:rPr>
              <a:t> "giraffe-template::*"</a:t>
            </a:r>
            <a:br>
              <a:rPr lang="en-GB" sz="3200" dirty="0">
                <a:latin typeface="Consolas" panose="020B0609020204030204" pitchFamily="49" charset="0"/>
              </a:rPr>
            </a:br>
            <a:b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  <a:t>dotnet giraffe</a:t>
            </a:r>
            <a:b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GB" sz="4800" dirty="0">
              <a:latin typeface="Segoe UI Light" panose="020B0502040204020203" pitchFamily="34" charset="0"/>
            </a:endParaRPr>
          </a:p>
        </p:txBody>
      </p:sp>
      <p:pic>
        <p:nvPicPr>
          <p:cNvPr id="1031" name="Picture 7" descr="Giraffe">
            <a:extLst>
              <a:ext uri="{FF2B5EF4-FFF2-40B4-BE49-F238E27FC236}">
                <a16:creationId xmlns:a16="http://schemas.microsoft.com/office/drawing/2014/main" id="{389D1A02-0007-494B-A977-584A7F3F1E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3492" y="258198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943BAE7-1749-4F68-9F79-221E6112CA65}"/>
              </a:ext>
            </a:extLst>
          </p:cNvPr>
          <p:cNvSpPr/>
          <p:nvPr/>
        </p:nvSpPr>
        <p:spPr>
          <a:xfrm>
            <a:off x="9743492" y="2194048"/>
            <a:ext cx="2276669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24292E"/>
                </a:solidFill>
                <a:latin typeface="-apple-system"/>
              </a:rPr>
              <a:t>A functional ASP.NET Core micro web framework for building rich web applications.</a:t>
            </a:r>
          </a:p>
          <a:p>
            <a:br>
              <a:rPr lang="en-GB" dirty="0"/>
            </a:br>
            <a:endParaRPr lang="en-GB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048568E-4E41-4B5A-A2D1-F553CA59F9AB}"/>
              </a:ext>
            </a:extLst>
          </p:cNvPr>
          <p:cNvSpPr/>
          <p:nvPr/>
        </p:nvSpPr>
        <p:spPr>
          <a:xfrm>
            <a:off x="8967537" y="4225373"/>
            <a:ext cx="285034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dirty="0">
                <a:latin typeface="Segoe UI Light" panose="020B0502040204020203" pitchFamily="34" charset="0"/>
                <a:cs typeface="Segoe UI Light" panose="020B0502040204020203" pitchFamily="34" charset="0"/>
                <a:hlinkClick r:id="rId3"/>
              </a:rPr>
              <a:t>github.com/giraffe-</a:t>
            </a:r>
            <a:r>
              <a:rPr lang="en-GB" sz="1400" dirty="0" err="1">
                <a:latin typeface="Segoe UI Light" panose="020B0502040204020203" pitchFamily="34" charset="0"/>
                <a:cs typeface="Segoe UI Light" panose="020B0502040204020203" pitchFamily="34" charset="0"/>
                <a:hlinkClick r:id="rId3"/>
              </a:rPr>
              <a:t>fsharp</a:t>
            </a:r>
            <a:r>
              <a:rPr lang="en-GB" sz="1400" dirty="0">
                <a:latin typeface="Segoe UI Light" panose="020B0502040204020203" pitchFamily="34" charset="0"/>
                <a:cs typeface="Segoe UI Light" panose="020B0502040204020203" pitchFamily="34" charset="0"/>
                <a:hlinkClick r:id="rId3"/>
              </a:rPr>
              <a:t>/Giraffe</a:t>
            </a:r>
            <a:r>
              <a:rPr lang="en-GB" sz="1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2386262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7149" y="772121"/>
            <a:ext cx="11176000" cy="4875181"/>
          </a:xfrm>
        </p:spPr>
        <p:txBody>
          <a:bodyPr>
            <a:normAutofit/>
          </a:bodyPr>
          <a:lstStyle/>
          <a:p>
            <a:pPr algn="l"/>
            <a:r>
              <a:rPr lang="en-GB" sz="4800" dirty="0">
                <a:latin typeface="Segoe UI Light" panose="020B0502040204020203" pitchFamily="34" charset="0"/>
              </a:rPr>
              <a:t>F# for the backend</a:t>
            </a:r>
            <a:br>
              <a:rPr lang="en-GB" sz="4800" dirty="0">
                <a:latin typeface="Segoe UI Light" panose="020B0502040204020203" pitchFamily="34" charset="0"/>
              </a:rPr>
            </a:br>
            <a:br>
              <a:rPr lang="en-GB" sz="4800" dirty="0">
                <a:latin typeface="Segoe UI Light" panose="020B0502040204020203" pitchFamily="34" charset="0"/>
              </a:rPr>
            </a:br>
            <a:r>
              <a:rPr lang="en-GB" sz="3200" dirty="0">
                <a:latin typeface="Consolas" panose="020B0609020204030204" pitchFamily="49" charset="0"/>
              </a:rPr>
              <a:t>dotnet new -</a:t>
            </a:r>
            <a:r>
              <a:rPr lang="en-GB" sz="3200" dirty="0" err="1">
                <a:latin typeface="Consolas" panose="020B0609020204030204" pitchFamily="49" charset="0"/>
              </a:rPr>
              <a:t>i</a:t>
            </a:r>
            <a:r>
              <a:rPr lang="en-GB" sz="3200" dirty="0">
                <a:latin typeface="Consolas" panose="020B0609020204030204" pitchFamily="49" charset="0"/>
              </a:rPr>
              <a:t> "giraffe-template::*"</a:t>
            </a:r>
            <a:br>
              <a:rPr lang="en-GB" sz="3200" dirty="0">
                <a:latin typeface="Consolas" panose="020B0609020204030204" pitchFamily="49" charset="0"/>
              </a:rPr>
            </a:br>
            <a:b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  <a:t>dotnet giraffe</a:t>
            </a:r>
            <a:b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GB" sz="4800" dirty="0">
              <a:latin typeface="Segoe UI Light" panose="020B0502040204020203" pitchFamily="34" charset="0"/>
            </a:endParaRPr>
          </a:p>
        </p:txBody>
      </p:sp>
      <p:pic>
        <p:nvPicPr>
          <p:cNvPr id="1031" name="Picture 7" descr="Giraffe">
            <a:extLst>
              <a:ext uri="{FF2B5EF4-FFF2-40B4-BE49-F238E27FC236}">
                <a16:creationId xmlns:a16="http://schemas.microsoft.com/office/drawing/2014/main" id="{389D1A02-0007-494B-A977-584A7F3F1E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3492" y="258198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943BAE7-1749-4F68-9F79-221E6112CA65}"/>
              </a:ext>
            </a:extLst>
          </p:cNvPr>
          <p:cNvSpPr/>
          <p:nvPr/>
        </p:nvSpPr>
        <p:spPr>
          <a:xfrm>
            <a:off x="9743492" y="2194048"/>
            <a:ext cx="2276669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24292E"/>
                </a:solidFill>
                <a:latin typeface="-apple-system"/>
              </a:rPr>
              <a:t>A functional ASP.NET Core micro web framework for building rich web applications.</a:t>
            </a:r>
          </a:p>
          <a:p>
            <a:br>
              <a:rPr lang="en-GB" dirty="0"/>
            </a:br>
            <a:endParaRPr lang="en-GB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048568E-4E41-4B5A-A2D1-F553CA59F9AB}"/>
              </a:ext>
            </a:extLst>
          </p:cNvPr>
          <p:cNvSpPr/>
          <p:nvPr/>
        </p:nvSpPr>
        <p:spPr>
          <a:xfrm>
            <a:off x="8967537" y="4225373"/>
            <a:ext cx="285034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dirty="0">
                <a:latin typeface="Segoe UI Light" panose="020B0502040204020203" pitchFamily="34" charset="0"/>
                <a:cs typeface="Segoe UI Light" panose="020B0502040204020203" pitchFamily="34" charset="0"/>
                <a:hlinkClick r:id="rId3"/>
              </a:rPr>
              <a:t>github.com/giraffe-</a:t>
            </a:r>
            <a:r>
              <a:rPr lang="en-GB" sz="1400" dirty="0" err="1">
                <a:latin typeface="Segoe UI Light" panose="020B0502040204020203" pitchFamily="34" charset="0"/>
                <a:cs typeface="Segoe UI Light" panose="020B0502040204020203" pitchFamily="34" charset="0"/>
                <a:hlinkClick r:id="rId3"/>
              </a:rPr>
              <a:t>fsharp</a:t>
            </a:r>
            <a:r>
              <a:rPr lang="en-GB" sz="1400" dirty="0">
                <a:latin typeface="Segoe UI Light" panose="020B0502040204020203" pitchFamily="34" charset="0"/>
                <a:cs typeface="Segoe UI Light" panose="020B0502040204020203" pitchFamily="34" charset="0"/>
                <a:hlinkClick r:id="rId3"/>
              </a:rPr>
              <a:t>/Giraffe</a:t>
            </a:r>
            <a:r>
              <a:rPr lang="en-GB" sz="1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endParaRPr lang="en-GB" sz="1400" dirty="0"/>
          </a:p>
        </p:txBody>
      </p:sp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5C0AA6A8-6677-4D02-B321-C4D16384CCF1}"/>
              </a:ext>
            </a:extLst>
          </p:cNvPr>
          <p:cNvSpPr/>
          <p:nvPr/>
        </p:nvSpPr>
        <p:spPr bwMode="auto">
          <a:xfrm>
            <a:off x="3726531" y="3897045"/>
            <a:ext cx="5038725" cy="1859629"/>
          </a:xfrm>
          <a:prstGeom prst="wedgeRectCallout">
            <a:avLst>
              <a:gd name="adj1" fmla="val -26504"/>
              <a:gd name="adj2" fmla="val 20491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GB" sz="36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Light" pitchFamily="34" charset="0"/>
              </a:rPr>
              <a:t>High perf, functional  server-side programming</a:t>
            </a:r>
            <a:endParaRPr lang="en-GB" b="1" u="sng" dirty="0"/>
          </a:p>
        </p:txBody>
      </p:sp>
    </p:spTree>
    <p:extLst>
      <p:ext uri="{BB962C8B-B14F-4D97-AF65-F5344CB8AC3E}">
        <p14:creationId xmlns:p14="http://schemas.microsoft.com/office/powerpoint/2010/main" val="13107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7149" y="772121"/>
            <a:ext cx="11176000" cy="4875181"/>
          </a:xfrm>
        </p:spPr>
        <p:txBody>
          <a:bodyPr>
            <a:normAutofit/>
          </a:bodyPr>
          <a:lstStyle/>
          <a:p>
            <a:pPr algn="l"/>
            <a:r>
              <a:rPr lang="en-GB" sz="4800" dirty="0">
                <a:latin typeface="Segoe UI Light" panose="020B0502040204020203" pitchFamily="34" charset="0"/>
              </a:rPr>
              <a:t>F# for the frontend (JS)</a:t>
            </a:r>
            <a:br>
              <a:rPr lang="en-GB" sz="4800" dirty="0">
                <a:latin typeface="Segoe UI Light" panose="020B0502040204020203" pitchFamily="34" charset="0"/>
              </a:rPr>
            </a:br>
            <a:br>
              <a:rPr lang="en-GB" sz="4800" dirty="0">
                <a:latin typeface="Segoe UI Light" panose="020B0502040204020203" pitchFamily="34" charset="0"/>
              </a:rPr>
            </a:br>
            <a:r>
              <a:rPr lang="en-GB" sz="3200" dirty="0">
                <a:latin typeface="Consolas" panose="020B0609020204030204" pitchFamily="49" charset="0"/>
              </a:rPr>
              <a:t>dotnet new -</a:t>
            </a:r>
            <a:r>
              <a:rPr lang="en-GB" sz="3200" dirty="0" err="1">
                <a:latin typeface="Consolas" panose="020B0609020204030204" pitchFamily="49" charset="0"/>
              </a:rPr>
              <a:t>i</a:t>
            </a:r>
            <a:r>
              <a:rPr lang="en-GB" sz="3200" dirty="0">
                <a:latin typeface="Consolas" panose="020B0609020204030204" pitchFamily="49" charset="0"/>
              </a:rPr>
              <a:t> "</a:t>
            </a:r>
            <a:r>
              <a:rPr lang="en-GB" sz="3200" dirty="0" err="1">
                <a:latin typeface="Consolas" panose="020B0609020204030204" pitchFamily="49" charset="0"/>
              </a:rPr>
              <a:t>Fable.Template</a:t>
            </a:r>
            <a:r>
              <a:rPr lang="en-GB" sz="3200" dirty="0">
                <a:latin typeface="Consolas" panose="020B0609020204030204" pitchFamily="49" charset="0"/>
              </a:rPr>
              <a:t>::*"</a:t>
            </a:r>
            <a:br>
              <a:rPr lang="en-GB" sz="3200" dirty="0">
                <a:latin typeface="Consolas" panose="020B0609020204030204" pitchFamily="49" charset="0"/>
              </a:rPr>
            </a:br>
            <a:b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  <a:t>dotnet new fable</a:t>
            </a:r>
            <a:b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3200" dirty="0" err="1">
                <a:latin typeface="Consolas" panose="020B0609020204030204" pitchFamily="49" charset="0"/>
                <a:cs typeface="Consolas" panose="020B0609020204030204" pitchFamily="49" charset="0"/>
              </a:rPr>
              <a:t>npm</a:t>
            </a:r>
            <a: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  <a:t> install</a:t>
            </a:r>
            <a:b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3200" dirty="0" err="1">
                <a:latin typeface="Consolas" panose="020B0609020204030204" pitchFamily="49" charset="0"/>
                <a:cs typeface="Consolas" panose="020B0609020204030204" pitchFamily="49" charset="0"/>
              </a:rPr>
              <a:t>npm</a:t>
            </a:r>
            <a: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  <a:t> start</a:t>
            </a:r>
            <a:endParaRPr lang="en-GB" sz="4800" dirty="0">
              <a:latin typeface="Segoe UI Light" panose="020B0502040204020203" pitchFamily="34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557AC33-71F3-46F7-AD3E-12FCCAA441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9343" y="578498"/>
            <a:ext cx="2213806" cy="1632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0207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7149" y="772121"/>
            <a:ext cx="11176000" cy="4875181"/>
          </a:xfrm>
        </p:spPr>
        <p:txBody>
          <a:bodyPr>
            <a:normAutofit/>
          </a:bodyPr>
          <a:lstStyle/>
          <a:p>
            <a:pPr algn="l"/>
            <a:r>
              <a:rPr lang="en-GB" sz="4800" dirty="0">
                <a:latin typeface="Segoe UI Light" panose="020B0502040204020203" pitchFamily="34" charset="0"/>
              </a:rPr>
              <a:t>F# for the frontend (JS)</a:t>
            </a:r>
            <a:br>
              <a:rPr lang="en-GB" sz="4800" dirty="0">
                <a:latin typeface="Segoe UI Light" panose="020B0502040204020203" pitchFamily="34" charset="0"/>
              </a:rPr>
            </a:br>
            <a:br>
              <a:rPr lang="en-GB" sz="4800" dirty="0">
                <a:latin typeface="Segoe UI Light" panose="020B0502040204020203" pitchFamily="34" charset="0"/>
              </a:rPr>
            </a:br>
            <a:r>
              <a:rPr lang="en-GB" sz="3200" dirty="0">
                <a:latin typeface="Consolas" panose="020B0609020204030204" pitchFamily="49" charset="0"/>
              </a:rPr>
              <a:t>dotnet new -</a:t>
            </a:r>
            <a:r>
              <a:rPr lang="en-GB" sz="3200" dirty="0" err="1">
                <a:latin typeface="Consolas" panose="020B0609020204030204" pitchFamily="49" charset="0"/>
              </a:rPr>
              <a:t>i</a:t>
            </a:r>
            <a:r>
              <a:rPr lang="en-GB" sz="3200" dirty="0">
                <a:latin typeface="Consolas" panose="020B0609020204030204" pitchFamily="49" charset="0"/>
              </a:rPr>
              <a:t> "</a:t>
            </a:r>
            <a:r>
              <a:rPr lang="en-GB" sz="3200" dirty="0" err="1">
                <a:latin typeface="Consolas" panose="020B0609020204030204" pitchFamily="49" charset="0"/>
              </a:rPr>
              <a:t>Fable.Template</a:t>
            </a:r>
            <a:r>
              <a:rPr lang="en-GB" sz="3200" dirty="0">
                <a:latin typeface="Consolas" panose="020B0609020204030204" pitchFamily="49" charset="0"/>
              </a:rPr>
              <a:t>::*"</a:t>
            </a:r>
            <a:br>
              <a:rPr lang="en-GB" sz="3200" dirty="0">
                <a:latin typeface="Consolas" panose="020B0609020204030204" pitchFamily="49" charset="0"/>
              </a:rPr>
            </a:br>
            <a:b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  <a:t>dotnet new fable</a:t>
            </a:r>
            <a:b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3200" dirty="0" err="1">
                <a:latin typeface="Consolas" panose="020B0609020204030204" pitchFamily="49" charset="0"/>
                <a:cs typeface="Consolas" panose="020B0609020204030204" pitchFamily="49" charset="0"/>
              </a:rPr>
              <a:t>npm</a:t>
            </a:r>
            <a: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  <a:t> install</a:t>
            </a:r>
            <a:b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3200" dirty="0" err="1">
                <a:latin typeface="Consolas" panose="020B0609020204030204" pitchFamily="49" charset="0"/>
                <a:cs typeface="Consolas" panose="020B0609020204030204" pitchFamily="49" charset="0"/>
              </a:rPr>
              <a:t>npm</a:t>
            </a:r>
            <a: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  <a:t> start</a:t>
            </a:r>
            <a:endParaRPr lang="en-GB" sz="4800" dirty="0">
              <a:latin typeface="Segoe UI Light" panose="020B0502040204020203" pitchFamily="34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557AC33-71F3-46F7-AD3E-12FCCAA441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9343" y="578498"/>
            <a:ext cx="2213806" cy="1632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peech Bubble: Rectangle 2">
            <a:extLst>
              <a:ext uri="{FF2B5EF4-FFF2-40B4-BE49-F238E27FC236}">
                <a16:creationId xmlns:a16="http://schemas.microsoft.com/office/drawing/2014/main" id="{05A7B362-C03C-46D4-B9C0-D9E398D573DA}"/>
              </a:ext>
            </a:extLst>
          </p:cNvPr>
          <p:cNvSpPr/>
          <p:nvPr/>
        </p:nvSpPr>
        <p:spPr bwMode="auto">
          <a:xfrm>
            <a:off x="5648260" y="3294923"/>
            <a:ext cx="5150518" cy="1632857"/>
          </a:xfrm>
          <a:prstGeom prst="wedgeRectCallout">
            <a:avLst>
              <a:gd name="adj1" fmla="val -26504"/>
              <a:gd name="adj2" fmla="val 20491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GB" sz="32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Light" pitchFamily="34" charset="0"/>
              </a:rPr>
              <a:t>You can use F# as a </a:t>
            </a:r>
            <a:r>
              <a:rPr lang="en-GB" sz="3200" b="1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Light" pitchFamily="34" charset="0"/>
              </a:rPr>
              <a:t>Javascript</a:t>
            </a:r>
            <a:r>
              <a:rPr lang="en-GB" sz="32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Light" pitchFamily="34" charset="0"/>
              </a:rPr>
              <a:t> language</a:t>
            </a:r>
            <a:endParaRPr lang="en-GB" sz="1600" b="1" dirty="0"/>
          </a:p>
        </p:txBody>
      </p:sp>
    </p:spTree>
    <p:extLst>
      <p:ext uri="{BB962C8B-B14F-4D97-AF65-F5344CB8AC3E}">
        <p14:creationId xmlns:p14="http://schemas.microsoft.com/office/powerpoint/2010/main" val="3599306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F1AC2E1-04D7-45E2-87C6-741459CF3BE2}"/>
              </a:ext>
            </a:extLst>
          </p:cNvPr>
          <p:cNvSpPr txBox="1"/>
          <p:nvPr/>
        </p:nvSpPr>
        <p:spPr>
          <a:xfrm>
            <a:off x="1133471" y="2151729"/>
            <a:ext cx="9925053" cy="378565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Narrative #4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40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What happens when computing traditions with strong belief systems collide, both in industry and academia? 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4000" b="0" i="0" u="none" strike="noStrike" kern="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7149" y="772121"/>
            <a:ext cx="11176000" cy="4875181"/>
          </a:xfrm>
        </p:spPr>
        <p:txBody>
          <a:bodyPr>
            <a:normAutofit/>
          </a:bodyPr>
          <a:lstStyle/>
          <a:p>
            <a:pPr algn="l"/>
            <a:r>
              <a:rPr lang="en-GB" sz="4800" dirty="0">
                <a:latin typeface="Segoe UI Light" panose="020B0502040204020203" pitchFamily="34" charset="0"/>
              </a:rPr>
              <a:t>F# for the full stack</a:t>
            </a:r>
            <a:br>
              <a:rPr lang="en-GB" sz="4800" dirty="0">
                <a:latin typeface="Segoe UI Light" panose="020B0502040204020203" pitchFamily="34" charset="0"/>
              </a:rPr>
            </a:br>
            <a:br>
              <a:rPr lang="en-GB" sz="4800" dirty="0">
                <a:latin typeface="Segoe UI Light" panose="020B0502040204020203" pitchFamily="34" charset="0"/>
              </a:rPr>
            </a:br>
            <a:r>
              <a:rPr lang="en-GB" sz="3200" dirty="0">
                <a:latin typeface="Consolas" panose="020B0609020204030204" pitchFamily="49" charset="0"/>
              </a:rPr>
              <a:t>dotnet new -</a:t>
            </a:r>
            <a:r>
              <a:rPr lang="en-GB" sz="3200" dirty="0" err="1">
                <a:latin typeface="Consolas" panose="020B0609020204030204" pitchFamily="49" charset="0"/>
              </a:rPr>
              <a:t>i</a:t>
            </a:r>
            <a:r>
              <a:rPr lang="en-GB" sz="3200" dirty="0">
                <a:latin typeface="Consolas" panose="020B0609020204030204" pitchFamily="49" charset="0"/>
              </a:rPr>
              <a:t> </a:t>
            </a:r>
            <a:r>
              <a:rPr lang="en-GB" sz="3200" dirty="0" err="1">
                <a:latin typeface="Consolas" panose="020B0609020204030204" pitchFamily="49" charset="0"/>
              </a:rPr>
              <a:t>SAFE.Template</a:t>
            </a:r>
            <a:br>
              <a:rPr lang="en-GB" sz="3200" dirty="0">
                <a:latin typeface="Consolas" panose="020B0609020204030204" pitchFamily="49" charset="0"/>
              </a:rPr>
            </a:br>
            <a:b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  <a:t>dotnet new SAFE</a:t>
            </a:r>
            <a:b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  <a:t>dotnet tool restore</a:t>
            </a:r>
            <a:b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  <a:t>dotnet fake run</a:t>
            </a:r>
            <a:endParaRPr lang="en-GB" sz="4800" dirty="0">
              <a:latin typeface="Segoe UI Light" panose="020B0502040204020203" pitchFamily="34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557AC33-71F3-46F7-AD3E-12FCCAA441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5621" y="3134311"/>
            <a:ext cx="811581" cy="598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7" descr="Giraffe">
            <a:extLst>
              <a:ext uri="{FF2B5EF4-FFF2-40B4-BE49-F238E27FC236}">
                <a16:creationId xmlns:a16="http://schemas.microsoft.com/office/drawing/2014/main" id="{9CD680AA-E443-486C-98A7-CB0C38E7B9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9686" y="3159828"/>
            <a:ext cx="573088" cy="57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6F3A90D-DD02-41F4-9775-E7363BB093F2}"/>
              </a:ext>
            </a:extLst>
          </p:cNvPr>
          <p:cNvSpPr txBox="1"/>
          <p:nvPr/>
        </p:nvSpPr>
        <p:spPr>
          <a:xfrm>
            <a:off x="10429953" y="3366537"/>
            <a:ext cx="4908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800" dirty="0"/>
              <a:t>+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4DBE68-B0C0-4757-8448-9AEC5D6811FB}"/>
              </a:ext>
            </a:extLst>
          </p:cNvPr>
          <p:cNvSpPr txBox="1"/>
          <p:nvPr/>
        </p:nvSpPr>
        <p:spPr>
          <a:xfrm>
            <a:off x="10111074" y="2292477"/>
            <a:ext cx="4908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800" dirty="0"/>
              <a:t>=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176F4B68-2D3A-4FB3-AAB6-0AC83CDE6F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4906" y="697868"/>
            <a:ext cx="2543175" cy="148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" name="Picture 5" descr="Microsoft Azure Translate - CELUM">
            <a:extLst>
              <a:ext uri="{FF2B5EF4-FFF2-40B4-BE49-F238E27FC236}">
                <a16:creationId xmlns:a16="http://schemas.microsoft.com/office/drawing/2014/main" id="{4F462B8A-A5DB-4B2D-9A7B-B4DAFA2C2B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6549" y="3450909"/>
            <a:ext cx="3554789" cy="1777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505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7792" y="186352"/>
            <a:ext cx="11914208" cy="861157"/>
          </a:xfrm>
        </p:spPr>
        <p:txBody>
          <a:bodyPr>
            <a:normAutofit/>
          </a:bodyPr>
          <a:lstStyle/>
          <a:p>
            <a:r>
              <a:rPr lang="en-GB" dirty="0"/>
              <a:t>A $3B Unicorn, Built on F#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545" y="1047509"/>
            <a:ext cx="4925866" cy="539769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6621" y="1513840"/>
            <a:ext cx="5684711" cy="4465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07771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9088" y="1059158"/>
            <a:ext cx="11176000" cy="4827219"/>
          </a:xfrm>
        </p:spPr>
        <p:txBody>
          <a:bodyPr>
            <a:normAutofit fontScale="90000"/>
          </a:bodyPr>
          <a:lstStyle/>
          <a:p>
            <a:pPr algn="l">
              <a:lnSpc>
                <a:spcPct val="120000"/>
              </a:lnSpc>
            </a:pPr>
            <a:r>
              <a:rPr lang="en-GB" sz="4800" dirty="0">
                <a:latin typeface="Segoe UI Light" panose="020B0502040204020203" pitchFamily="34" charset="0"/>
              </a:rPr>
              <a:t>F# 5.0! (2021)</a:t>
            </a:r>
            <a:br>
              <a:rPr lang="en-GB" sz="4800" dirty="0">
                <a:latin typeface="Segoe UI Light" panose="020B0502040204020203" pitchFamily="34" charset="0"/>
              </a:rPr>
            </a:br>
            <a:br>
              <a:rPr lang="en-GB" sz="2000" dirty="0">
                <a:latin typeface="Segoe UI Light" panose="020B0502040204020203" pitchFamily="34" charset="0"/>
              </a:rPr>
            </a:br>
            <a:r>
              <a:rPr lang="en-GB" sz="2800" dirty="0">
                <a:solidFill>
                  <a:srgbClr val="59D01E"/>
                </a:solidFill>
                <a:latin typeface="Segoe UI Light" panose="020B0502040204020203" pitchFamily="34" charset="0"/>
              </a:rPr>
              <a:t>✔ </a:t>
            </a:r>
            <a:r>
              <a:rPr lang="en-GB" sz="2800" dirty="0">
                <a:latin typeface="Segoe UI Light" panose="020B0502040204020203" pitchFamily="34" charset="0"/>
              </a:rPr>
              <a:t>#r nuget packages in scripts “#r "nuget: </a:t>
            </a:r>
            <a:r>
              <a:rPr lang="en-GB" sz="2800" dirty="0" err="1">
                <a:latin typeface="Segoe UI Light" panose="020B0502040204020203" pitchFamily="34" charset="0"/>
              </a:rPr>
              <a:t>Newtonsoft.Json</a:t>
            </a:r>
            <a:r>
              <a:rPr lang="en-GB" sz="2800" dirty="0">
                <a:latin typeface="Segoe UI Light" panose="020B0502040204020203" pitchFamily="34" charset="0"/>
              </a:rPr>
              <a:t>"</a:t>
            </a:r>
            <a:br>
              <a:rPr lang="en-GB" sz="2800" dirty="0">
                <a:latin typeface="Segoe UI Light" panose="020B0502040204020203" pitchFamily="34" charset="0"/>
              </a:rPr>
            </a:br>
            <a:r>
              <a:rPr lang="en-GB" sz="2800" dirty="0">
                <a:solidFill>
                  <a:srgbClr val="59D01E"/>
                </a:solidFill>
                <a:latin typeface="Segoe UI Light" panose="020B0502040204020203" pitchFamily="34" charset="0"/>
              </a:rPr>
              <a:t>✔ </a:t>
            </a:r>
            <a:r>
              <a:rPr lang="en-GB" sz="2800" dirty="0">
                <a:latin typeface="Segoe UI Light" panose="020B0502040204020203" pitchFamily="34" charset="0"/>
              </a:rPr>
              <a:t>Jupyter and .NET Interactive notebooks!</a:t>
            </a:r>
            <a:br>
              <a:rPr lang="en-GB" sz="2800" dirty="0">
                <a:latin typeface="Segoe UI Light" panose="020B0502040204020203" pitchFamily="34" charset="0"/>
              </a:rPr>
            </a:br>
            <a:r>
              <a:rPr lang="en-GB" sz="2800" dirty="0">
                <a:solidFill>
                  <a:srgbClr val="59D01E"/>
                </a:solidFill>
                <a:latin typeface="Segoe UI Light" panose="020B0502040204020203" pitchFamily="34" charset="0"/>
              </a:rPr>
              <a:t>✔ </a:t>
            </a:r>
            <a:r>
              <a:rPr lang="en-GB" sz="2800" dirty="0">
                <a:gradFill flip="none" rotWithShape="1">
                  <a:gsLst>
                    <a:gs pos="0">
                      <a:prstClr val="black"/>
                    </a:gs>
                    <a:gs pos="86000">
                      <a:prstClr val="black"/>
                    </a:gs>
                  </a:gsLst>
                  <a:lin ang="5400000" scaled="0"/>
                  <a:tileRect/>
                </a:gradFill>
                <a:latin typeface="Segoe UI Light" panose="020B0502040204020203" pitchFamily="34" charset="0"/>
              </a:rPr>
              <a:t>string interpolation</a:t>
            </a:r>
            <a:br>
              <a:rPr lang="en-GB" sz="2800" dirty="0">
                <a:gradFill flip="none" rotWithShape="1">
                  <a:gsLst>
                    <a:gs pos="0">
                      <a:prstClr val="black"/>
                    </a:gs>
                    <a:gs pos="86000">
                      <a:prstClr val="black"/>
                    </a:gs>
                  </a:gsLst>
                  <a:lin ang="5400000" scaled="0"/>
                  <a:tileRect/>
                </a:gradFill>
                <a:latin typeface="Segoe UI Light" panose="020B0502040204020203" pitchFamily="34" charset="0"/>
              </a:rPr>
            </a:br>
            <a:r>
              <a:rPr lang="en-GB" sz="2800" dirty="0">
                <a:solidFill>
                  <a:srgbClr val="59D01E"/>
                </a:solidFill>
                <a:latin typeface="Segoe UI Light" panose="020B0502040204020203" pitchFamily="34" charset="0"/>
              </a:rPr>
              <a:t>✔ </a:t>
            </a:r>
            <a:r>
              <a:rPr lang="en-GB" sz="2800" dirty="0" err="1">
                <a:gradFill flip="none" rotWithShape="1">
                  <a:gsLst>
                    <a:gs pos="0">
                      <a:prstClr val="black"/>
                    </a:gs>
                    <a:gs pos="86000">
                      <a:prstClr val="black"/>
                    </a:gs>
                  </a:gsLst>
                  <a:lin ang="5400000" scaled="0"/>
                  <a:tileRect/>
                </a:gradFill>
                <a:latin typeface="Segoe UI Light" panose="020B0502040204020203" pitchFamily="34" charset="0"/>
              </a:rPr>
              <a:t>nameof</a:t>
            </a:r>
            <a:br>
              <a:rPr lang="en-GB" sz="2800" dirty="0">
                <a:gradFill flip="none" rotWithShape="1">
                  <a:gsLst>
                    <a:gs pos="0">
                      <a:prstClr val="black"/>
                    </a:gs>
                    <a:gs pos="86000">
                      <a:prstClr val="black"/>
                    </a:gs>
                  </a:gsLst>
                  <a:lin ang="5400000" scaled="0"/>
                  <a:tileRect/>
                </a:gradFill>
                <a:latin typeface="Segoe UI Light" panose="020B0502040204020203" pitchFamily="34" charset="0"/>
              </a:rPr>
            </a:br>
            <a:r>
              <a:rPr lang="en-GB" sz="2800" dirty="0">
                <a:solidFill>
                  <a:srgbClr val="59D01E"/>
                </a:solidFill>
                <a:latin typeface="Segoe UI Light" panose="020B0502040204020203" pitchFamily="34" charset="0"/>
              </a:rPr>
              <a:t>✔ </a:t>
            </a:r>
            <a:r>
              <a:rPr lang="en-GB" sz="2800" dirty="0" err="1">
                <a:gradFill flip="none" rotWithShape="1">
                  <a:gsLst>
                    <a:gs pos="0">
                      <a:prstClr val="black"/>
                    </a:gs>
                    <a:gs pos="86000">
                      <a:prstClr val="black"/>
                    </a:gs>
                  </a:gsLst>
                  <a:lin ang="5400000" scaled="0"/>
                  <a:tileRect/>
                </a:gradFill>
                <a:latin typeface="Segoe UI Light" panose="020B0502040204020203" pitchFamily="34" charset="0"/>
              </a:rPr>
              <a:t>applicatives</a:t>
            </a:r>
            <a:r>
              <a:rPr lang="en-GB" sz="2800" dirty="0">
                <a:gradFill flip="none" rotWithShape="1">
                  <a:gsLst>
                    <a:gs pos="0">
                      <a:prstClr val="black"/>
                    </a:gs>
                    <a:gs pos="86000">
                      <a:prstClr val="black"/>
                    </a:gs>
                  </a:gsLst>
                  <a:lin ang="5400000" scaled="0"/>
                  <a:tileRect/>
                </a:gradFill>
                <a:latin typeface="Segoe UI Light" panose="020B0502040204020203" pitchFamily="34" charset="0"/>
              </a:rPr>
              <a:t> syntax in computation expressions</a:t>
            </a:r>
            <a:br>
              <a:rPr lang="en-GB" sz="2800" dirty="0">
                <a:gradFill flip="none" rotWithShape="1">
                  <a:gsLst>
                    <a:gs pos="0">
                      <a:prstClr val="black"/>
                    </a:gs>
                    <a:gs pos="86000">
                      <a:prstClr val="black"/>
                    </a:gs>
                  </a:gsLst>
                  <a:lin ang="5400000" scaled="0"/>
                  <a:tileRect/>
                </a:gradFill>
                <a:latin typeface="Segoe UI Light" panose="020B0502040204020203" pitchFamily="34" charset="0"/>
              </a:rPr>
            </a:br>
            <a:r>
              <a:rPr lang="en-GB" sz="2800" dirty="0">
                <a:solidFill>
                  <a:srgbClr val="59D01E"/>
                </a:solidFill>
                <a:latin typeface="Segoe UI Light" panose="020B0502040204020203" pitchFamily="34" charset="0"/>
              </a:rPr>
              <a:t>✔ </a:t>
            </a:r>
            <a:r>
              <a:rPr lang="en-GB" sz="2800" dirty="0">
                <a:gradFill flip="none" rotWithShape="1">
                  <a:gsLst>
                    <a:gs pos="0">
                      <a:prstClr val="black"/>
                    </a:gs>
                    <a:gs pos="86000">
                      <a:prstClr val="black"/>
                    </a:gs>
                  </a:gsLst>
                  <a:lin ang="5400000" scaled="0"/>
                  <a:tileRect/>
                </a:gradFill>
                <a:latin typeface="Segoe UI Light" panose="020B0502040204020203" pitchFamily="34" charset="0"/>
              </a:rPr>
              <a:t>improved .NET interop</a:t>
            </a:r>
            <a:br>
              <a:rPr lang="en-GB" sz="2800" dirty="0">
                <a:gradFill flip="none" rotWithShape="1">
                  <a:gsLst>
                    <a:gs pos="0">
                      <a:prstClr val="black"/>
                    </a:gs>
                    <a:gs pos="86000">
                      <a:prstClr val="black"/>
                    </a:gs>
                  </a:gsLst>
                  <a:lin ang="5400000" scaled="0"/>
                  <a:tileRect/>
                </a:gradFill>
                <a:latin typeface="Segoe UI Light" panose="020B0502040204020203" pitchFamily="34" charset="0"/>
              </a:rPr>
            </a:br>
            <a:r>
              <a:rPr lang="en-GB" sz="2800" dirty="0">
                <a:solidFill>
                  <a:srgbClr val="59D01E"/>
                </a:solidFill>
                <a:latin typeface="Segoe UI Light" panose="020B0502040204020203" pitchFamily="34" charset="0"/>
              </a:rPr>
              <a:t>✔ </a:t>
            </a:r>
            <a:r>
              <a:rPr lang="en-GB" sz="2800" dirty="0">
                <a:gradFill flip="none" rotWithShape="1">
                  <a:gsLst>
                    <a:gs pos="0">
                      <a:prstClr val="black"/>
                    </a:gs>
                    <a:gs pos="86000">
                      <a:prstClr val="black"/>
                    </a:gs>
                  </a:gsLst>
                  <a:lin ang="5400000" scaled="0"/>
                  <a:tileRect/>
                </a:gradFill>
                <a:latin typeface="Segoe UI Light" panose="020B0502040204020203" pitchFamily="34" charset="0"/>
              </a:rPr>
              <a:t>improved Map/Set performance + more</a:t>
            </a:r>
            <a:endParaRPr lang="en-GB" sz="4400" dirty="0">
              <a:latin typeface="Segoe UI Light" panose="020B0502040204020203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596C14F-8864-4517-B823-2B96176C547D}"/>
              </a:ext>
            </a:extLst>
          </p:cNvPr>
          <p:cNvSpPr/>
          <p:nvPr/>
        </p:nvSpPr>
        <p:spPr>
          <a:xfrm>
            <a:off x="2199955" y="6259567"/>
            <a:ext cx="87006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hlinkClick r:id="rId2"/>
              </a:rPr>
              <a:t>https://github.com/fsharp/fslang-design/tree/master/FSharp-5.0</a:t>
            </a:r>
            <a:r>
              <a:rPr lang="en-GB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433225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9928" y="1027220"/>
            <a:ext cx="11176000" cy="4985980"/>
          </a:xfrm>
        </p:spPr>
        <p:txBody>
          <a:bodyPr>
            <a:normAutofit fontScale="90000"/>
          </a:bodyPr>
          <a:lstStyle/>
          <a:p>
            <a:pPr algn="ctr"/>
            <a:r>
              <a:rPr lang="en-GB" sz="40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Enter F# Type Providers….</a:t>
            </a:r>
            <a:br>
              <a:rPr lang="en-GB" sz="4000" b="1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br>
              <a:rPr lang="en-GB" sz="4000" b="1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en-GB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“Just like a library”</a:t>
            </a:r>
            <a:br>
              <a:rPr lang="en-GB" sz="2800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br>
              <a:rPr lang="en-GB" sz="2800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en-GB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“</a:t>
            </a:r>
            <a:r>
              <a:rPr lang="en-GB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A design-time component that computes a space of types and methods on-demand…”</a:t>
            </a:r>
            <a:br>
              <a:rPr lang="en-GB" sz="2800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br>
              <a:rPr lang="en-GB" sz="2800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en-GB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“An adaptor between data/services and the .NET type system…”</a:t>
            </a:r>
            <a:br>
              <a:rPr lang="en-GB" sz="2800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br>
              <a:rPr lang="en-GB" sz="2800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en-GB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“On-demand, scalable compile-time provision of type/module definitions…”</a:t>
            </a:r>
            <a:br>
              <a:rPr lang="en-GB" sz="2800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br>
              <a:rPr lang="en-GB" sz="2800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endParaRPr lang="en-GB" sz="1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2348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5641" y="2327383"/>
            <a:ext cx="11176000" cy="1495794"/>
          </a:xfrm>
        </p:spPr>
        <p:txBody>
          <a:bodyPr>
            <a:normAutofit fontScale="90000"/>
          </a:bodyPr>
          <a:lstStyle/>
          <a:p>
            <a:r>
              <a:rPr lang="en-GB" sz="3600" dirty="0">
                <a:latin typeface="Segoe UI Light" panose="020B0502040204020203" pitchFamily="34" charset="0"/>
                <a:hlinkClick r:id="rId2"/>
              </a:rPr>
              <a:t>https://fsprojects.github.io/FSharp.Data/images/json.gif</a:t>
            </a:r>
            <a:r>
              <a:rPr lang="en-GB" sz="3600" dirty="0">
                <a:latin typeface="Segoe UI Light" panose="020B0502040204020203" pitchFamily="34" charset="0"/>
              </a:rPr>
              <a:t> </a:t>
            </a:r>
            <a:br>
              <a:rPr lang="en-GB" sz="3600" dirty="0">
                <a:latin typeface="Segoe UI Light" panose="020B0502040204020203" pitchFamily="34" charset="0"/>
              </a:rPr>
            </a:br>
            <a:br>
              <a:rPr lang="en-GB" sz="3600" dirty="0">
                <a:latin typeface="Segoe UI Light" panose="020B0502040204020203" pitchFamily="34" charset="0"/>
              </a:rPr>
            </a:br>
            <a:endParaRPr lang="en-GB" sz="3600" dirty="0">
              <a:latin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8002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54210E7-7323-45A7-A312-54F7D1748CEC}"/>
              </a:ext>
            </a:extLst>
          </p:cNvPr>
          <p:cNvSpPr txBox="1"/>
          <p:nvPr/>
        </p:nvSpPr>
        <p:spPr>
          <a:xfrm>
            <a:off x="1133471" y="2151729"/>
            <a:ext cx="9925053" cy="317009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Narrative #5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4000" b="0" i="0" u="none" strike="noStrike" kern="0" cap="none" spc="0" baseline="0" dirty="0">
              <a:solidFill>
                <a:srgbClr val="000000"/>
              </a:solidFill>
              <a:uFillTx/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0" cap="none" spc="0" baseline="0" dirty="0">
                <a:solidFill>
                  <a:srgbClr val="000000"/>
                </a:solidFill>
                <a:uFillTx/>
                <a:latin typeface="Calibri"/>
              </a:rPr>
              <a:t>The dynamic interplay between academic research and industry concerns, between </a:t>
            </a:r>
            <a:r>
              <a:rPr lang="en-GB" sz="4000" i="0" u="none" strike="noStrike" kern="0" cap="none" spc="0" baseline="0" dirty="0">
                <a:solidFill>
                  <a:srgbClr val="000000"/>
                </a:solidFill>
                <a:uFillTx/>
                <a:latin typeface="Calibri"/>
              </a:rPr>
              <a:t>programming</a:t>
            </a:r>
            <a:r>
              <a:rPr lang="en-GB" sz="4000" b="0" i="0" u="none" strike="noStrike" kern="0" cap="none" spc="0" baseline="0" dirty="0">
                <a:solidFill>
                  <a:srgbClr val="000000"/>
                </a:solidFill>
                <a:uFillTx/>
                <a:latin typeface="Calibri"/>
              </a:rPr>
              <a:t> and </a:t>
            </a:r>
            <a:r>
              <a:rPr lang="en-GB" sz="4000" i="0" u="none" strike="noStrike" kern="0" cap="none" spc="0" baseline="0" dirty="0">
                <a:solidFill>
                  <a:srgbClr val="000000"/>
                </a:solidFill>
                <a:uFillTx/>
                <a:latin typeface="Calibri"/>
              </a:rPr>
              <a:t>programmability</a:t>
            </a:r>
            <a:endParaRPr lang="en-GB" sz="400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EA48F64-2690-47C9-B646-80D6CED04A02}"/>
              </a:ext>
            </a:extLst>
          </p:cNvPr>
          <p:cNvSpPr txBox="1"/>
          <p:nvPr/>
        </p:nvSpPr>
        <p:spPr>
          <a:xfrm>
            <a:off x="859929" y="1315483"/>
            <a:ext cx="4665543" cy="501675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Narrative #6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4000" b="0" i="0" u="none" strike="noStrike" kern="0" cap="none" spc="0" baseline="0" dirty="0">
              <a:solidFill>
                <a:srgbClr val="000000"/>
              </a:solidFill>
              <a:uFillTx/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The golden thread – what holds true in programming language design, what stands the test of time?</a:t>
            </a:r>
          </a:p>
        </p:txBody>
      </p:sp>
      <p:pic>
        <p:nvPicPr>
          <p:cNvPr id="3" name="Picture 2" descr="Tweak the Golden Thread ">
            <a:extLst>
              <a:ext uri="{FF2B5EF4-FFF2-40B4-BE49-F238E27FC236}">
                <a16:creationId xmlns:a16="http://schemas.microsoft.com/office/drawing/2014/main" id="{B7E605E6-BB40-49F0-AB91-43A7056E42B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157182" y="1132621"/>
            <a:ext cx="3690573" cy="4927116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FSharp teched europe 2010 v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FSharp-teched-europe-2010-v2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egoe UI - Segoe UI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headEnd type="none" w="med" len="med"/>
          <a:tailEnd type="none" w="med" len="med"/>
        </a:ln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 fontAlgn="base">
          <a:spcBef>
            <a:spcPct val="0"/>
          </a:spcBef>
          <a:spcAft>
            <a:spcPct val="0"/>
          </a:spcAft>
          <a:defRPr sz="2200" dirty="0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latin typeface="Segoe Light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defRPr sz="2200" dirty="0" err="1" smtClean="0">
            <a:gradFill>
              <a:gsLst>
                <a:gs pos="0">
                  <a:schemeClr val="tx1"/>
                </a:gs>
                <a:gs pos="86000">
                  <a:schemeClr val="tx1"/>
                </a:gs>
              </a:gsLst>
              <a:lin ang="5400000" scaled="0"/>
            </a:gradFill>
            <a:latin typeface="Segoe Light" pitchFamily="34" charset="0"/>
          </a:defRPr>
        </a:defPPr>
      </a:lstStyle>
    </a:tx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4299</TotalTime>
  <Words>2340</Words>
  <Application>Microsoft Office PowerPoint</Application>
  <PresentationFormat>Widescreen</PresentationFormat>
  <Paragraphs>419</Paragraphs>
  <Slides>74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74</vt:i4>
      </vt:variant>
    </vt:vector>
  </HeadingPairs>
  <TitlesOfParts>
    <vt:vector size="87" baseType="lpstr">
      <vt:lpstr>-apple-system</vt:lpstr>
      <vt:lpstr>Arial</vt:lpstr>
      <vt:lpstr>Calibri</vt:lpstr>
      <vt:lpstr>Calibri Light</vt:lpstr>
      <vt:lpstr>Candara</vt:lpstr>
      <vt:lpstr>Consolas</vt:lpstr>
      <vt:lpstr>Segoe Light</vt:lpstr>
      <vt:lpstr>Segoe UI</vt:lpstr>
      <vt:lpstr>Segoe UI Light</vt:lpstr>
      <vt:lpstr>Wingdings</vt:lpstr>
      <vt:lpstr>Office Theme</vt:lpstr>
      <vt:lpstr>FSharp teched europe 2010 v2</vt:lpstr>
      <vt:lpstr>FSharp-teched-europe-2010-v2</vt:lpstr>
      <vt:lpstr>Narratives in  The Early History of F#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 later example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F# : Objects + Functional  ️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Later History of F# (2012+)</vt:lpstr>
      <vt:lpstr>F# Today</vt:lpstr>
      <vt:lpstr>PowerPoint Presentation</vt:lpstr>
      <vt:lpstr>PowerPoint Presentation</vt:lpstr>
      <vt:lpstr>F# get started  dotnet new -lang F#  dotnet build </vt:lpstr>
      <vt:lpstr>PowerPoint Presentation</vt:lpstr>
      <vt:lpstr>PowerPoint Presentation</vt:lpstr>
      <vt:lpstr>PowerPoint Presentation</vt:lpstr>
      <vt:lpstr>PowerPoint Presentation</vt:lpstr>
      <vt:lpstr>Concluding Notes</vt:lpstr>
      <vt:lpstr>PowerPoint Presentation</vt:lpstr>
      <vt:lpstr>PowerPoint Presentation</vt:lpstr>
      <vt:lpstr>Backup slides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F# get started  dotnet new -lang F#  dotnet build </vt:lpstr>
      <vt:lpstr>F# get started  dotnet new -lang F#  dotnet build </vt:lpstr>
      <vt:lpstr>F# for the backend  dotnet new -i "giraffe-template::*"  dotnet giraffe </vt:lpstr>
      <vt:lpstr>F# for the backend  dotnet new -i "giraffe-template::*"  dotnet giraffe </vt:lpstr>
      <vt:lpstr>F# for the frontend (JS)  dotnet new -i "Fable.Template::*"  dotnet new fable npm install npm start</vt:lpstr>
      <vt:lpstr>F# for the frontend (JS)  dotnet new -i "Fable.Template::*"  dotnet new fable npm install npm start</vt:lpstr>
      <vt:lpstr>F# for the full stack  dotnet new -i SAFE.Template  dotnet new SAFE dotnet tool restore dotnet fake run</vt:lpstr>
      <vt:lpstr>A $3B Unicorn, Built on F#</vt:lpstr>
      <vt:lpstr>F# 5.0! (2021)  ✔ #r nuget packages in scripts “#r "nuget: Newtonsoft.Json" ✔ Jupyter and .NET Interactive notebooks! ✔ string interpolation ✔ nameof ✔ applicatives syntax in computation expressions ✔ improved .NET interop ✔ improved Map/Set performance + more</vt:lpstr>
      <vt:lpstr>Enter F# Type Providers….  “Just like a library”  “A design-time component that computes a space of types and methods on-demand…”  “An adaptor between data/services and the .NET type system…”  “On-demand, scalable compile-time provision of type/module definitions…”  </vt:lpstr>
      <vt:lpstr>https://fsprojects.github.io/FSharp.Data/images/json.gif 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Early History of F#</dc:title>
  <dc:creator>Don Syme</dc:creator>
  <cp:lastModifiedBy>Don Syme</cp:lastModifiedBy>
  <cp:revision>84</cp:revision>
  <dcterms:created xsi:type="dcterms:W3CDTF">2021-05-20T11:17:25Z</dcterms:created>
  <dcterms:modified xsi:type="dcterms:W3CDTF">2021-06-22T00:38:22Z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etDate">
    <vt:lpwstr>2021-05-20T11:17:25Z</vt:lpwstr>
  </property>
  <property fmtid="{D5CDD505-2E9C-101B-9397-08002B2CF9AE}" pid="4" name="MSIP_Label_f42aa342-8706-4288-bd11-ebb85995028c_Method">
    <vt:lpwstr>Standard</vt:lpwstr>
  </property>
  <property fmtid="{D5CDD505-2E9C-101B-9397-08002B2CF9AE}" pid="5" name="MSIP_Label_f42aa342-8706-4288-bd11-ebb85995028c_Name">
    <vt:lpwstr>Internal</vt:lpwstr>
  </property>
  <property fmtid="{D5CDD505-2E9C-101B-9397-08002B2CF9AE}" pid="6" name="MSIP_Label_f42aa342-8706-4288-bd11-ebb85995028c_SiteId">
    <vt:lpwstr>72f988bf-86f1-41af-91ab-2d7cd011db47</vt:lpwstr>
  </property>
  <property fmtid="{D5CDD505-2E9C-101B-9397-08002B2CF9AE}" pid="7" name="MSIP_Label_f42aa342-8706-4288-bd11-ebb85995028c_ActionId">
    <vt:lpwstr>a1e82f48-c646-43c4-9836-864f7b6315df</vt:lpwstr>
  </property>
  <property fmtid="{D5CDD505-2E9C-101B-9397-08002B2CF9AE}" pid="8" name="MSIP_Label_f42aa342-8706-4288-bd11-ebb85995028c_ContentBits">
    <vt:lpwstr>0</vt:lpwstr>
  </property>
</Properties>
</file>